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6" r:id="rId7"/>
    <p:sldId id="261" r:id="rId8"/>
    <p:sldId id="267" r:id="rId9"/>
    <p:sldId id="268" r:id="rId10"/>
    <p:sldId id="271" r:id="rId11"/>
    <p:sldId id="262" r:id="rId12"/>
    <p:sldId id="269" r:id="rId13"/>
    <p:sldId id="264" r:id="rId14"/>
    <p:sldId id="265" r:id="rId15"/>
  </p:sldIdLst>
  <p:sldSz cx="9144000" cy="6858000" type="screen4x3"/>
  <p:notesSz cx="6858000" cy="9144000"/>
  <p:defaultTextStyle>
    <a:defPPr>
      <a:defRPr lang="es-ES_tradnl"/>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4871D6-4FC4-4670-A5FD-657FB1F03ECD}" type="doc">
      <dgm:prSet loTypeId="urn:microsoft.com/office/officeart/2005/8/layout/radial1" loCatId="relationship" qsTypeId="urn:microsoft.com/office/officeart/2005/8/quickstyle/simple1" qsCatId="simple" csTypeId="urn:microsoft.com/office/officeart/2005/8/colors/accent1_2" csCatId="accent1" phldr="1"/>
      <dgm:spPr/>
    </dgm:pt>
    <dgm:pt modelId="{DB462D9C-DEDE-4E79-93EE-C4CFE156DAEF}">
      <dgm:prSet/>
      <dgm:spPr/>
      <dgm:t>
        <a:bodyPr/>
        <a:lstStyle/>
        <a:p>
          <a:pPr marR="0" algn="ctr" rtl="0"/>
          <a:r>
            <a:rPr lang="es-ES" b="1" baseline="0" smtClean="0">
              <a:solidFill>
                <a:srgbClr val="000000"/>
              </a:solidFill>
              <a:latin typeface="Arial"/>
            </a:rPr>
            <a:t>ENFOQUE </a:t>
          </a:r>
          <a:endParaRPr lang="es-ES" smtClean="0"/>
        </a:p>
      </dgm:t>
    </dgm:pt>
    <dgm:pt modelId="{605BFD06-F87A-4A84-B84F-FB60F4CF982D}" type="parTrans" cxnId="{5987124E-028A-4995-B292-7FF0C33DE860}">
      <dgm:prSet/>
      <dgm:spPr/>
      <dgm:t>
        <a:bodyPr/>
        <a:lstStyle/>
        <a:p>
          <a:endParaRPr lang="es-ES"/>
        </a:p>
      </dgm:t>
    </dgm:pt>
    <dgm:pt modelId="{FA4A52C9-DE8B-482A-8FB3-BDC39E2F45F1}" type="sibTrans" cxnId="{5987124E-028A-4995-B292-7FF0C33DE860}">
      <dgm:prSet/>
      <dgm:spPr/>
      <dgm:t>
        <a:bodyPr/>
        <a:lstStyle/>
        <a:p>
          <a:endParaRPr lang="es-ES"/>
        </a:p>
      </dgm:t>
    </dgm:pt>
    <dgm:pt modelId="{00468F8B-1A4D-498E-A5FA-975890818115}">
      <dgm:prSet/>
      <dgm:spPr/>
      <dgm:t>
        <a:bodyPr/>
        <a:lstStyle/>
        <a:p>
          <a:pPr marR="0" algn="ctr" rtl="0"/>
          <a:r>
            <a:rPr lang="es-ES" b="1" baseline="0" smtClean="0">
              <a:solidFill>
                <a:srgbClr val="000000"/>
              </a:solidFill>
              <a:latin typeface="Arial"/>
            </a:rPr>
            <a:t>OBJETIVOS</a:t>
          </a:r>
          <a:endParaRPr lang="es-ES" smtClean="0"/>
        </a:p>
      </dgm:t>
    </dgm:pt>
    <dgm:pt modelId="{25DC7FAD-CC32-400F-BE7E-708E772C6DEC}" type="parTrans" cxnId="{34985EF6-17FD-4AD7-A35D-3021B1165BF3}">
      <dgm:prSet/>
      <dgm:spPr/>
      <dgm:t>
        <a:bodyPr/>
        <a:lstStyle/>
        <a:p>
          <a:endParaRPr lang="es-ES"/>
        </a:p>
      </dgm:t>
    </dgm:pt>
    <dgm:pt modelId="{FB5E0221-A386-4FA3-88F0-06F4625F748C}" type="sibTrans" cxnId="{34985EF6-17FD-4AD7-A35D-3021B1165BF3}">
      <dgm:prSet/>
      <dgm:spPr/>
      <dgm:t>
        <a:bodyPr/>
        <a:lstStyle/>
        <a:p>
          <a:endParaRPr lang="es-ES"/>
        </a:p>
      </dgm:t>
    </dgm:pt>
    <dgm:pt modelId="{AB0CD1B4-6EAA-4B17-815D-17F03AF4297A}">
      <dgm:prSet/>
      <dgm:spPr/>
      <dgm:t>
        <a:bodyPr/>
        <a:lstStyle/>
        <a:p>
          <a:pPr marR="0" algn="ctr" rtl="0"/>
          <a:r>
            <a:rPr lang="es-ES_tradnl" baseline="0" smtClean="0">
              <a:solidFill>
                <a:srgbClr val="FFFFFF"/>
              </a:solidFill>
              <a:latin typeface="Arial"/>
            </a:rPr>
            <a:t> </a:t>
          </a:r>
          <a:r>
            <a:rPr lang="es-ES" b="1" baseline="0" smtClean="0">
              <a:solidFill>
                <a:srgbClr val="000000"/>
              </a:solidFill>
              <a:latin typeface="Arial"/>
            </a:rPr>
            <a:t>ALTERVEN</a:t>
          </a:r>
          <a:endParaRPr lang="es-ES" smtClean="0"/>
        </a:p>
      </dgm:t>
    </dgm:pt>
    <dgm:pt modelId="{30B1108F-0F1E-4E63-9C5E-9EF93EF26144}" type="parTrans" cxnId="{3A2E07F3-656E-4C06-BA31-A7DE57CDD3FA}">
      <dgm:prSet/>
      <dgm:spPr/>
      <dgm:t>
        <a:bodyPr/>
        <a:lstStyle/>
        <a:p>
          <a:endParaRPr lang="es-ES"/>
        </a:p>
      </dgm:t>
    </dgm:pt>
    <dgm:pt modelId="{0C642A23-7AF1-4B01-9508-A9B01307D6DB}" type="sibTrans" cxnId="{3A2E07F3-656E-4C06-BA31-A7DE57CDD3FA}">
      <dgm:prSet/>
      <dgm:spPr/>
      <dgm:t>
        <a:bodyPr/>
        <a:lstStyle/>
        <a:p>
          <a:endParaRPr lang="es-ES"/>
        </a:p>
      </dgm:t>
    </dgm:pt>
    <dgm:pt modelId="{88523E72-379C-4194-82FB-34E71563ECF3}">
      <dgm:prSet custT="1"/>
      <dgm:spPr/>
      <dgm:t>
        <a:bodyPr/>
        <a:lstStyle/>
        <a:p>
          <a:pPr marR="0" algn="ctr" rtl="0"/>
          <a:r>
            <a:rPr lang="es-ES" sz="1400" b="1" dirty="0" smtClean="0">
              <a:solidFill>
                <a:schemeClr val="tx1"/>
              </a:solidFill>
              <a:latin typeface="Arial" pitchFamily="34" charset="0"/>
              <a:cs typeface="Arial" pitchFamily="34" charset="0"/>
            </a:rPr>
            <a:t>CONCLUSIÓN</a:t>
          </a:r>
        </a:p>
      </dgm:t>
    </dgm:pt>
    <dgm:pt modelId="{8C8F4558-FE68-41D8-BA76-BBA0049A764F}" type="parTrans" cxnId="{FF634AD8-BF16-4A0D-AEC5-D35ADDF801BA}">
      <dgm:prSet/>
      <dgm:spPr/>
      <dgm:t>
        <a:bodyPr/>
        <a:lstStyle/>
        <a:p>
          <a:endParaRPr lang="es-ES"/>
        </a:p>
      </dgm:t>
    </dgm:pt>
    <dgm:pt modelId="{0D2EA2A4-C020-41F6-A548-F328C5744E4B}" type="sibTrans" cxnId="{FF634AD8-BF16-4A0D-AEC5-D35ADDF801BA}">
      <dgm:prSet/>
      <dgm:spPr/>
      <dgm:t>
        <a:bodyPr/>
        <a:lstStyle/>
        <a:p>
          <a:endParaRPr lang="es-ES"/>
        </a:p>
      </dgm:t>
    </dgm:pt>
    <dgm:pt modelId="{CB34BF0F-757D-4FFB-B00A-0E84385CD129}" type="pres">
      <dgm:prSet presAssocID="{874871D6-4FC4-4670-A5FD-657FB1F03ECD}" presName="cycle" presStyleCnt="0">
        <dgm:presLayoutVars>
          <dgm:chMax val="1"/>
          <dgm:dir/>
          <dgm:animLvl val="ctr"/>
          <dgm:resizeHandles val="exact"/>
        </dgm:presLayoutVars>
      </dgm:prSet>
      <dgm:spPr/>
    </dgm:pt>
    <dgm:pt modelId="{6E35037E-EFF8-42FC-91CB-10B2BCDE4D20}" type="pres">
      <dgm:prSet presAssocID="{DB462D9C-DEDE-4E79-93EE-C4CFE156DAEF}" presName="centerShape" presStyleLbl="node0" presStyleIdx="0" presStyleCnt="1" custLinFactNeighborX="672" custLinFactNeighborY="-416"/>
      <dgm:spPr/>
      <dgm:t>
        <a:bodyPr/>
        <a:lstStyle/>
        <a:p>
          <a:endParaRPr lang="es-ES"/>
        </a:p>
      </dgm:t>
    </dgm:pt>
    <dgm:pt modelId="{9DC38699-4B95-4D79-8F63-3894A9E2A9A6}" type="pres">
      <dgm:prSet presAssocID="{25DC7FAD-CC32-400F-BE7E-708E772C6DEC}" presName="Name9" presStyleLbl="parChTrans1D2" presStyleIdx="0" presStyleCnt="3"/>
      <dgm:spPr/>
      <dgm:t>
        <a:bodyPr/>
        <a:lstStyle/>
        <a:p>
          <a:endParaRPr lang="es-ES"/>
        </a:p>
      </dgm:t>
    </dgm:pt>
    <dgm:pt modelId="{FAC04814-DF32-4D95-A795-77D849385323}" type="pres">
      <dgm:prSet presAssocID="{25DC7FAD-CC32-400F-BE7E-708E772C6DEC}" presName="connTx" presStyleLbl="parChTrans1D2" presStyleIdx="0" presStyleCnt="3"/>
      <dgm:spPr/>
      <dgm:t>
        <a:bodyPr/>
        <a:lstStyle/>
        <a:p>
          <a:endParaRPr lang="es-ES"/>
        </a:p>
      </dgm:t>
    </dgm:pt>
    <dgm:pt modelId="{E4D2E33D-C5C3-43A7-9B25-DF674C9A3EB7}" type="pres">
      <dgm:prSet presAssocID="{00468F8B-1A4D-498E-A5FA-975890818115}" presName="node" presStyleLbl="node1" presStyleIdx="0" presStyleCnt="3" custScaleX="111347">
        <dgm:presLayoutVars>
          <dgm:bulletEnabled val="1"/>
        </dgm:presLayoutVars>
      </dgm:prSet>
      <dgm:spPr/>
      <dgm:t>
        <a:bodyPr/>
        <a:lstStyle/>
        <a:p>
          <a:endParaRPr lang="es-ES"/>
        </a:p>
      </dgm:t>
    </dgm:pt>
    <dgm:pt modelId="{B1EDE1DB-72AB-4F52-92EB-35CEE84FCC22}" type="pres">
      <dgm:prSet presAssocID="{30B1108F-0F1E-4E63-9C5E-9EF93EF26144}" presName="Name9" presStyleLbl="parChTrans1D2" presStyleIdx="1" presStyleCnt="3"/>
      <dgm:spPr/>
      <dgm:t>
        <a:bodyPr/>
        <a:lstStyle/>
        <a:p>
          <a:endParaRPr lang="es-ES"/>
        </a:p>
      </dgm:t>
    </dgm:pt>
    <dgm:pt modelId="{A28439BB-4B3F-4C75-80B1-3BF6853362E4}" type="pres">
      <dgm:prSet presAssocID="{30B1108F-0F1E-4E63-9C5E-9EF93EF26144}" presName="connTx" presStyleLbl="parChTrans1D2" presStyleIdx="1" presStyleCnt="3"/>
      <dgm:spPr/>
      <dgm:t>
        <a:bodyPr/>
        <a:lstStyle/>
        <a:p>
          <a:endParaRPr lang="es-ES"/>
        </a:p>
      </dgm:t>
    </dgm:pt>
    <dgm:pt modelId="{E972468B-25AD-4EF2-B1D1-0513A2039F5C}" type="pres">
      <dgm:prSet presAssocID="{AB0CD1B4-6EAA-4B17-815D-17F03AF4297A}" presName="node" presStyleLbl="node1" presStyleIdx="1" presStyleCnt="3" custRadScaleRad="103018" custRadScaleInc="-1058">
        <dgm:presLayoutVars>
          <dgm:bulletEnabled val="1"/>
        </dgm:presLayoutVars>
      </dgm:prSet>
      <dgm:spPr/>
      <dgm:t>
        <a:bodyPr/>
        <a:lstStyle/>
        <a:p>
          <a:endParaRPr lang="es-ES"/>
        </a:p>
      </dgm:t>
    </dgm:pt>
    <dgm:pt modelId="{EE468376-6402-4C02-BFB0-B59D6880B289}" type="pres">
      <dgm:prSet presAssocID="{8C8F4558-FE68-41D8-BA76-BBA0049A764F}" presName="Name9" presStyleLbl="parChTrans1D2" presStyleIdx="2" presStyleCnt="3"/>
      <dgm:spPr/>
      <dgm:t>
        <a:bodyPr/>
        <a:lstStyle/>
        <a:p>
          <a:endParaRPr lang="es-ES"/>
        </a:p>
      </dgm:t>
    </dgm:pt>
    <dgm:pt modelId="{D3B1B726-048C-4190-B059-3B586961CBED}" type="pres">
      <dgm:prSet presAssocID="{8C8F4558-FE68-41D8-BA76-BBA0049A764F}" presName="connTx" presStyleLbl="parChTrans1D2" presStyleIdx="2" presStyleCnt="3"/>
      <dgm:spPr/>
      <dgm:t>
        <a:bodyPr/>
        <a:lstStyle/>
        <a:p>
          <a:endParaRPr lang="es-ES"/>
        </a:p>
      </dgm:t>
    </dgm:pt>
    <dgm:pt modelId="{418FEDEA-9ACB-4CA4-B1E8-8387D74B5615}" type="pres">
      <dgm:prSet presAssocID="{88523E72-379C-4194-82FB-34E71563ECF3}" presName="node" presStyleLbl="node1" presStyleIdx="2" presStyleCnt="3" custRadScaleRad="105657" custRadScaleInc="2395">
        <dgm:presLayoutVars>
          <dgm:bulletEnabled val="1"/>
        </dgm:presLayoutVars>
      </dgm:prSet>
      <dgm:spPr/>
      <dgm:t>
        <a:bodyPr/>
        <a:lstStyle/>
        <a:p>
          <a:endParaRPr lang="es-ES"/>
        </a:p>
      </dgm:t>
    </dgm:pt>
  </dgm:ptLst>
  <dgm:cxnLst>
    <dgm:cxn modelId="{5987124E-028A-4995-B292-7FF0C33DE860}" srcId="{874871D6-4FC4-4670-A5FD-657FB1F03ECD}" destId="{DB462D9C-DEDE-4E79-93EE-C4CFE156DAEF}" srcOrd="0" destOrd="0" parTransId="{605BFD06-F87A-4A84-B84F-FB60F4CF982D}" sibTransId="{FA4A52C9-DE8B-482A-8FB3-BDC39E2F45F1}"/>
    <dgm:cxn modelId="{0598E8AC-8AAF-4978-9991-4A6B7FF30AB4}" type="presOf" srcId="{30B1108F-0F1E-4E63-9C5E-9EF93EF26144}" destId="{A28439BB-4B3F-4C75-80B1-3BF6853362E4}" srcOrd="1" destOrd="0" presId="urn:microsoft.com/office/officeart/2005/8/layout/radial1"/>
    <dgm:cxn modelId="{FF634AD8-BF16-4A0D-AEC5-D35ADDF801BA}" srcId="{DB462D9C-DEDE-4E79-93EE-C4CFE156DAEF}" destId="{88523E72-379C-4194-82FB-34E71563ECF3}" srcOrd="2" destOrd="0" parTransId="{8C8F4558-FE68-41D8-BA76-BBA0049A764F}" sibTransId="{0D2EA2A4-C020-41F6-A548-F328C5744E4B}"/>
    <dgm:cxn modelId="{7B8239C6-FC9D-4B0B-88DA-A7DFACA1CDBC}" type="presOf" srcId="{AB0CD1B4-6EAA-4B17-815D-17F03AF4297A}" destId="{E972468B-25AD-4EF2-B1D1-0513A2039F5C}" srcOrd="0" destOrd="0" presId="urn:microsoft.com/office/officeart/2005/8/layout/radial1"/>
    <dgm:cxn modelId="{507229F3-DA62-4D43-9393-98E281935298}" type="presOf" srcId="{8C8F4558-FE68-41D8-BA76-BBA0049A764F}" destId="{D3B1B726-048C-4190-B059-3B586961CBED}" srcOrd="1" destOrd="0" presId="urn:microsoft.com/office/officeart/2005/8/layout/radial1"/>
    <dgm:cxn modelId="{34985EF6-17FD-4AD7-A35D-3021B1165BF3}" srcId="{DB462D9C-DEDE-4E79-93EE-C4CFE156DAEF}" destId="{00468F8B-1A4D-498E-A5FA-975890818115}" srcOrd="0" destOrd="0" parTransId="{25DC7FAD-CC32-400F-BE7E-708E772C6DEC}" sibTransId="{FB5E0221-A386-4FA3-88F0-06F4625F748C}"/>
    <dgm:cxn modelId="{3A2E07F3-656E-4C06-BA31-A7DE57CDD3FA}" srcId="{DB462D9C-DEDE-4E79-93EE-C4CFE156DAEF}" destId="{AB0CD1B4-6EAA-4B17-815D-17F03AF4297A}" srcOrd="1" destOrd="0" parTransId="{30B1108F-0F1E-4E63-9C5E-9EF93EF26144}" sibTransId="{0C642A23-7AF1-4B01-9508-A9B01307D6DB}"/>
    <dgm:cxn modelId="{C47A50A9-9FD3-478F-9EFD-B1495C74215A}" type="presOf" srcId="{8C8F4558-FE68-41D8-BA76-BBA0049A764F}" destId="{EE468376-6402-4C02-BFB0-B59D6880B289}" srcOrd="0" destOrd="0" presId="urn:microsoft.com/office/officeart/2005/8/layout/radial1"/>
    <dgm:cxn modelId="{B68DF76B-85AE-4A46-B0EF-EBDCC47BA313}" type="presOf" srcId="{88523E72-379C-4194-82FB-34E71563ECF3}" destId="{418FEDEA-9ACB-4CA4-B1E8-8387D74B5615}" srcOrd="0" destOrd="0" presId="urn:microsoft.com/office/officeart/2005/8/layout/radial1"/>
    <dgm:cxn modelId="{34D1D126-6F17-47D8-A91B-C4372933DFEA}" type="presOf" srcId="{25DC7FAD-CC32-400F-BE7E-708E772C6DEC}" destId="{FAC04814-DF32-4D95-A795-77D849385323}" srcOrd="1" destOrd="0" presId="urn:microsoft.com/office/officeart/2005/8/layout/radial1"/>
    <dgm:cxn modelId="{4B691A62-E455-4A0B-A393-6AE01B7D8C65}" type="presOf" srcId="{30B1108F-0F1E-4E63-9C5E-9EF93EF26144}" destId="{B1EDE1DB-72AB-4F52-92EB-35CEE84FCC22}" srcOrd="0" destOrd="0" presId="urn:microsoft.com/office/officeart/2005/8/layout/radial1"/>
    <dgm:cxn modelId="{37E22DFC-8E21-4231-9C21-10045E799BB8}" type="presOf" srcId="{25DC7FAD-CC32-400F-BE7E-708E772C6DEC}" destId="{9DC38699-4B95-4D79-8F63-3894A9E2A9A6}" srcOrd="0" destOrd="0" presId="urn:microsoft.com/office/officeart/2005/8/layout/radial1"/>
    <dgm:cxn modelId="{A5FE882F-6DA9-4993-BE6B-042D0679C950}" type="presOf" srcId="{00468F8B-1A4D-498E-A5FA-975890818115}" destId="{E4D2E33D-C5C3-43A7-9B25-DF674C9A3EB7}" srcOrd="0" destOrd="0" presId="urn:microsoft.com/office/officeart/2005/8/layout/radial1"/>
    <dgm:cxn modelId="{C9B7440A-523F-4A26-B8EC-1D6FA9246F39}" type="presOf" srcId="{DB462D9C-DEDE-4E79-93EE-C4CFE156DAEF}" destId="{6E35037E-EFF8-42FC-91CB-10B2BCDE4D20}" srcOrd="0" destOrd="0" presId="urn:microsoft.com/office/officeart/2005/8/layout/radial1"/>
    <dgm:cxn modelId="{9C6CDEAE-5565-4B7F-A0FA-A0EB4516E2E2}" type="presOf" srcId="{874871D6-4FC4-4670-A5FD-657FB1F03ECD}" destId="{CB34BF0F-757D-4FFB-B00A-0E84385CD129}" srcOrd="0" destOrd="0" presId="urn:microsoft.com/office/officeart/2005/8/layout/radial1"/>
    <dgm:cxn modelId="{3F3E3CCB-1130-4A83-A16F-53DE17A1D518}" type="presParOf" srcId="{CB34BF0F-757D-4FFB-B00A-0E84385CD129}" destId="{6E35037E-EFF8-42FC-91CB-10B2BCDE4D20}" srcOrd="0" destOrd="0" presId="urn:microsoft.com/office/officeart/2005/8/layout/radial1"/>
    <dgm:cxn modelId="{C0A02D2D-209B-4140-A125-7BE542D67E48}" type="presParOf" srcId="{CB34BF0F-757D-4FFB-B00A-0E84385CD129}" destId="{9DC38699-4B95-4D79-8F63-3894A9E2A9A6}" srcOrd="1" destOrd="0" presId="urn:microsoft.com/office/officeart/2005/8/layout/radial1"/>
    <dgm:cxn modelId="{082FAF9B-35B9-4A81-A96A-C2CC18548F74}" type="presParOf" srcId="{9DC38699-4B95-4D79-8F63-3894A9E2A9A6}" destId="{FAC04814-DF32-4D95-A795-77D849385323}" srcOrd="0" destOrd="0" presId="urn:microsoft.com/office/officeart/2005/8/layout/radial1"/>
    <dgm:cxn modelId="{86B0772C-65B7-42B0-942D-4808F54096E1}" type="presParOf" srcId="{CB34BF0F-757D-4FFB-B00A-0E84385CD129}" destId="{E4D2E33D-C5C3-43A7-9B25-DF674C9A3EB7}" srcOrd="2" destOrd="0" presId="urn:microsoft.com/office/officeart/2005/8/layout/radial1"/>
    <dgm:cxn modelId="{B162E66D-5FF6-49FD-8DB3-BE77137D34C4}" type="presParOf" srcId="{CB34BF0F-757D-4FFB-B00A-0E84385CD129}" destId="{B1EDE1DB-72AB-4F52-92EB-35CEE84FCC22}" srcOrd="3" destOrd="0" presId="urn:microsoft.com/office/officeart/2005/8/layout/radial1"/>
    <dgm:cxn modelId="{EAAA4894-0027-4002-9943-C59B6B0E9DC7}" type="presParOf" srcId="{B1EDE1DB-72AB-4F52-92EB-35CEE84FCC22}" destId="{A28439BB-4B3F-4C75-80B1-3BF6853362E4}" srcOrd="0" destOrd="0" presId="urn:microsoft.com/office/officeart/2005/8/layout/radial1"/>
    <dgm:cxn modelId="{0CA2CBB9-2B65-40DF-B8B7-72A9296A53C9}" type="presParOf" srcId="{CB34BF0F-757D-4FFB-B00A-0E84385CD129}" destId="{E972468B-25AD-4EF2-B1D1-0513A2039F5C}" srcOrd="4" destOrd="0" presId="urn:microsoft.com/office/officeart/2005/8/layout/radial1"/>
    <dgm:cxn modelId="{DC87EC3F-3DB7-4C98-87ED-DF545811E55C}" type="presParOf" srcId="{CB34BF0F-757D-4FFB-B00A-0E84385CD129}" destId="{EE468376-6402-4C02-BFB0-B59D6880B289}" srcOrd="5" destOrd="0" presId="urn:microsoft.com/office/officeart/2005/8/layout/radial1"/>
    <dgm:cxn modelId="{3789EC00-7452-4421-BC8C-6797CD1A2377}" type="presParOf" srcId="{EE468376-6402-4C02-BFB0-B59D6880B289}" destId="{D3B1B726-048C-4190-B059-3B586961CBED}" srcOrd="0" destOrd="0" presId="urn:microsoft.com/office/officeart/2005/8/layout/radial1"/>
    <dgm:cxn modelId="{7E4EF37A-804E-4C15-818A-8F3E340A5AC8}" type="presParOf" srcId="{CB34BF0F-757D-4FFB-B00A-0E84385CD129}" destId="{418FEDEA-9ACB-4CA4-B1E8-8387D74B5615}" srcOrd="6"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E35037E-EFF8-42FC-91CB-10B2BCDE4D20}">
      <dsp:nvSpPr>
        <dsp:cNvPr id="0" name=""/>
        <dsp:cNvSpPr/>
      </dsp:nvSpPr>
      <dsp:spPr>
        <a:xfrm>
          <a:off x="3752826" y="2486047"/>
          <a:ext cx="1924733" cy="19247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R="0" lvl="0" algn="ctr" defTabSz="933450" rtl="0">
            <a:lnSpc>
              <a:spcPct val="90000"/>
            </a:lnSpc>
            <a:spcBef>
              <a:spcPct val="0"/>
            </a:spcBef>
            <a:spcAft>
              <a:spcPct val="35000"/>
            </a:spcAft>
          </a:pPr>
          <a:r>
            <a:rPr lang="es-ES" sz="2100" b="1" kern="1200" baseline="0" smtClean="0">
              <a:solidFill>
                <a:srgbClr val="000000"/>
              </a:solidFill>
              <a:latin typeface="Arial"/>
            </a:rPr>
            <a:t>ENFOQUE </a:t>
          </a:r>
          <a:endParaRPr lang="es-ES" sz="2100" kern="1200" smtClean="0"/>
        </a:p>
      </dsp:txBody>
      <dsp:txXfrm>
        <a:off x="3752826" y="2486047"/>
        <a:ext cx="1924733" cy="1924733"/>
      </dsp:txXfrm>
    </dsp:sp>
    <dsp:sp modelId="{9DC38699-4B95-4D79-8F63-3894A9E2A9A6}">
      <dsp:nvSpPr>
        <dsp:cNvPr id="0" name=""/>
        <dsp:cNvSpPr/>
      </dsp:nvSpPr>
      <dsp:spPr>
        <a:xfrm rot="16153412">
          <a:off x="4418971" y="2188266"/>
          <a:ext cx="558788" cy="37001"/>
        </a:xfrm>
        <a:custGeom>
          <a:avLst/>
          <a:gdLst/>
          <a:ahLst/>
          <a:cxnLst/>
          <a:rect l="0" t="0" r="0" b="0"/>
          <a:pathLst>
            <a:path>
              <a:moveTo>
                <a:pt x="0" y="18500"/>
              </a:moveTo>
              <a:lnTo>
                <a:pt x="558788" y="185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6153412">
        <a:off x="4684395" y="2192797"/>
        <a:ext cx="27939" cy="27939"/>
      </dsp:txXfrm>
    </dsp:sp>
    <dsp:sp modelId="{E4D2E33D-C5C3-43A7-9B25-DF674C9A3EB7}">
      <dsp:nvSpPr>
        <dsp:cNvPr id="0" name=""/>
        <dsp:cNvSpPr/>
      </dsp:nvSpPr>
      <dsp:spPr>
        <a:xfrm>
          <a:off x="3609970" y="2736"/>
          <a:ext cx="2143133" cy="19247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R="0" lvl="0" algn="ctr" defTabSz="800100" rtl="0">
            <a:lnSpc>
              <a:spcPct val="90000"/>
            </a:lnSpc>
            <a:spcBef>
              <a:spcPct val="0"/>
            </a:spcBef>
            <a:spcAft>
              <a:spcPct val="35000"/>
            </a:spcAft>
          </a:pPr>
          <a:r>
            <a:rPr lang="es-ES" sz="1800" b="1" kern="1200" baseline="0" smtClean="0">
              <a:solidFill>
                <a:srgbClr val="000000"/>
              </a:solidFill>
              <a:latin typeface="Arial"/>
            </a:rPr>
            <a:t>OBJETIVOS</a:t>
          </a:r>
          <a:endParaRPr lang="es-ES" sz="1800" kern="1200" smtClean="0"/>
        </a:p>
      </dsp:txBody>
      <dsp:txXfrm>
        <a:off x="3609970" y="2736"/>
        <a:ext cx="2143133" cy="1924733"/>
      </dsp:txXfrm>
    </dsp:sp>
    <dsp:sp modelId="{B1EDE1DB-72AB-4F52-92EB-35CEE84FCC22}">
      <dsp:nvSpPr>
        <dsp:cNvPr id="0" name=""/>
        <dsp:cNvSpPr/>
      </dsp:nvSpPr>
      <dsp:spPr>
        <a:xfrm rot="1796555">
          <a:off x="5506998" y="4067735"/>
          <a:ext cx="630990" cy="37001"/>
        </a:xfrm>
        <a:custGeom>
          <a:avLst/>
          <a:gdLst/>
          <a:ahLst/>
          <a:cxnLst/>
          <a:rect l="0" t="0" r="0" b="0"/>
          <a:pathLst>
            <a:path>
              <a:moveTo>
                <a:pt x="0" y="18500"/>
              </a:moveTo>
              <a:lnTo>
                <a:pt x="630990" y="185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1796555">
        <a:off x="5806719" y="4070461"/>
        <a:ext cx="31549" cy="31549"/>
      </dsp:txXfrm>
    </dsp:sp>
    <dsp:sp modelId="{E972468B-25AD-4EF2-B1D1-0513A2039F5C}">
      <dsp:nvSpPr>
        <dsp:cNvPr id="0" name=""/>
        <dsp:cNvSpPr/>
      </dsp:nvSpPr>
      <dsp:spPr>
        <a:xfrm>
          <a:off x="5967427" y="3761691"/>
          <a:ext cx="1924733" cy="19247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R="0" lvl="0" algn="ctr" defTabSz="800100" rtl="0">
            <a:lnSpc>
              <a:spcPct val="90000"/>
            </a:lnSpc>
            <a:spcBef>
              <a:spcPct val="0"/>
            </a:spcBef>
            <a:spcAft>
              <a:spcPct val="35000"/>
            </a:spcAft>
          </a:pPr>
          <a:r>
            <a:rPr lang="es-ES_tradnl" sz="1800" kern="1200" baseline="0" smtClean="0">
              <a:solidFill>
                <a:srgbClr val="FFFFFF"/>
              </a:solidFill>
              <a:latin typeface="Arial"/>
            </a:rPr>
            <a:t> </a:t>
          </a:r>
          <a:r>
            <a:rPr lang="es-ES" sz="1800" b="1" kern="1200" baseline="0" smtClean="0">
              <a:solidFill>
                <a:srgbClr val="000000"/>
              </a:solidFill>
              <a:latin typeface="Arial"/>
            </a:rPr>
            <a:t>ALTERVEN</a:t>
          </a:r>
          <a:endParaRPr lang="es-ES" sz="1800" kern="1200" smtClean="0"/>
        </a:p>
      </dsp:txBody>
      <dsp:txXfrm>
        <a:off x="5967427" y="3761691"/>
        <a:ext cx="1924733" cy="1924733"/>
      </dsp:txXfrm>
    </dsp:sp>
    <dsp:sp modelId="{EE468376-6402-4C02-BFB0-B59D6880B289}">
      <dsp:nvSpPr>
        <dsp:cNvPr id="0" name=""/>
        <dsp:cNvSpPr/>
      </dsp:nvSpPr>
      <dsp:spPr>
        <a:xfrm rot="9094897">
          <a:off x="3158612" y="4067735"/>
          <a:ext cx="755716" cy="37001"/>
        </a:xfrm>
        <a:custGeom>
          <a:avLst/>
          <a:gdLst/>
          <a:ahLst/>
          <a:cxnLst/>
          <a:rect l="0" t="0" r="0" b="0"/>
          <a:pathLst>
            <a:path>
              <a:moveTo>
                <a:pt x="0" y="18500"/>
              </a:moveTo>
              <a:lnTo>
                <a:pt x="755716" y="1850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s-ES" sz="500" kern="1200"/>
        </a:p>
      </dsp:txBody>
      <dsp:txXfrm rot="9094897">
        <a:off x="3517577" y="4067343"/>
        <a:ext cx="37785" cy="37785"/>
      </dsp:txXfrm>
    </dsp:sp>
    <dsp:sp modelId="{418FEDEA-9ACB-4CA4-B1E8-8387D74B5615}">
      <dsp:nvSpPr>
        <dsp:cNvPr id="0" name=""/>
        <dsp:cNvSpPr/>
      </dsp:nvSpPr>
      <dsp:spPr>
        <a:xfrm>
          <a:off x="1395381" y="3761691"/>
          <a:ext cx="1924733" cy="1924733"/>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R="0" lvl="0" algn="ctr" defTabSz="622300" rtl="0">
            <a:lnSpc>
              <a:spcPct val="90000"/>
            </a:lnSpc>
            <a:spcBef>
              <a:spcPct val="0"/>
            </a:spcBef>
            <a:spcAft>
              <a:spcPct val="35000"/>
            </a:spcAft>
          </a:pPr>
          <a:r>
            <a:rPr lang="es-ES" sz="1400" b="1" kern="1200" dirty="0" smtClean="0">
              <a:solidFill>
                <a:schemeClr val="tx1"/>
              </a:solidFill>
              <a:latin typeface="Arial" pitchFamily="34" charset="0"/>
              <a:cs typeface="Arial" pitchFamily="34" charset="0"/>
            </a:rPr>
            <a:t>CONCLUSIÓN</a:t>
          </a:r>
        </a:p>
      </dsp:txBody>
      <dsp:txXfrm>
        <a:off x="1395381" y="3761691"/>
        <a:ext cx="1924733" cy="1924733"/>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70204347-2F53-43B4-A8EE-C24C9A12FEEE}" type="slidenum">
              <a:rPr lang="es-ES_tradnl"/>
              <a:pPr/>
              <a:t>‹Nº›</a:t>
            </a:fld>
            <a:endParaRPr lang="es-ES_tradnl"/>
          </a:p>
        </p:txBody>
      </p:sp>
    </p:spTree>
  </p:cSld>
  <p:clrMapOvr>
    <a:masterClrMapping/>
  </p:clrMapOvr>
  <p:transition>
    <p:comb/>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826560D2-0F1B-4851-9011-53F0F7A7588B}" type="slidenum">
              <a:rPr lang="es-ES_tradnl"/>
              <a:pPr/>
              <a:t>‹Nº›</a:t>
            </a:fld>
            <a:endParaRPr lang="es-ES_tradnl"/>
          </a:p>
        </p:txBody>
      </p:sp>
    </p:spTree>
  </p:cSld>
  <p:clrMapOvr>
    <a:masterClrMapping/>
  </p:clrMapOvr>
  <p:transition>
    <p:comb/>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985031C2-6AE0-45E1-A76A-5290928ED765}" type="slidenum">
              <a:rPr lang="es-ES_tradnl"/>
              <a:pPr/>
              <a:t>‹Nº›</a:t>
            </a:fld>
            <a:endParaRPr lang="es-ES_tradnl"/>
          </a:p>
        </p:txBody>
      </p:sp>
    </p:spTree>
  </p:cSld>
  <p:clrMapOvr>
    <a:masterClrMapping/>
  </p:clrMapOvr>
  <p:transition>
    <p:comb/>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457200" y="274638"/>
            <a:ext cx="8229600" cy="585152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2 Marcador de fecha"/>
          <p:cNvSpPr>
            <a:spLocks noGrp="1"/>
          </p:cNvSpPr>
          <p:nvPr>
            <p:ph type="dt" sz="half" idx="10"/>
          </p:nvPr>
        </p:nvSpPr>
        <p:spPr>
          <a:xfrm>
            <a:off x="457200" y="6245225"/>
            <a:ext cx="2133600" cy="476250"/>
          </a:xfrm>
        </p:spPr>
        <p:txBody>
          <a:bodyPr/>
          <a:lstStyle>
            <a:lvl1pPr>
              <a:defRPr/>
            </a:lvl1pPr>
          </a:lstStyle>
          <a:p>
            <a:endParaRPr lang="es-ES_tradnl"/>
          </a:p>
        </p:txBody>
      </p:sp>
      <p:sp>
        <p:nvSpPr>
          <p:cNvPr id="4" name="3 Marcador de pie de página"/>
          <p:cNvSpPr>
            <a:spLocks noGrp="1"/>
          </p:cNvSpPr>
          <p:nvPr>
            <p:ph type="ftr" sz="quarter" idx="11"/>
          </p:nvPr>
        </p:nvSpPr>
        <p:spPr>
          <a:xfrm>
            <a:off x="3124200" y="6245225"/>
            <a:ext cx="2895600" cy="476250"/>
          </a:xfrm>
        </p:spPr>
        <p:txBody>
          <a:bodyPr/>
          <a:lstStyle>
            <a:lvl1pPr>
              <a:defRPr/>
            </a:lvl1pPr>
          </a:lstStyle>
          <a:p>
            <a:endParaRPr lang="es-ES_tradnl"/>
          </a:p>
        </p:txBody>
      </p:sp>
      <p:sp>
        <p:nvSpPr>
          <p:cNvPr id="5" name="4 Marcador de número de diapositiva"/>
          <p:cNvSpPr>
            <a:spLocks noGrp="1"/>
          </p:cNvSpPr>
          <p:nvPr>
            <p:ph type="sldNum" sz="quarter" idx="12"/>
          </p:nvPr>
        </p:nvSpPr>
        <p:spPr>
          <a:xfrm>
            <a:off x="6553200" y="6245225"/>
            <a:ext cx="2133600" cy="476250"/>
          </a:xfrm>
        </p:spPr>
        <p:txBody>
          <a:bodyPr/>
          <a:lstStyle>
            <a:lvl1pPr>
              <a:defRPr/>
            </a:lvl1pPr>
          </a:lstStyle>
          <a:p>
            <a:fld id="{231C7EBB-AA9D-4CD4-A7E1-CC8EB9375344}" type="slidenum">
              <a:rPr lang="es-ES_tradnl"/>
              <a:pPr/>
              <a:t>‹Nº›</a:t>
            </a:fld>
            <a:endParaRPr lang="es-ES_tradnl"/>
          </a:p>
        </p:txBody>
      </p:sp>
    </p:spTree>
  </p:cSld>
  <p:clrMapOvr>
    <a:masterClrMapping/>
  </p:clrMapOvr>
  <p:transition>
    <p:comb/>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A96AA069-0B4C-4F9A-B845-F8EFB9187B19}" type="slidenum">
              <a:rPr lang="es-ES_tradnl"/>
              <a:pPr/>
              <a:t>‹Nº›</a:t>
            </a:fld>
            <a:endParaRPr lang="es-ES_tradnl"/>
          </a:p>
        </p:txBody>
      </p:sp>
    </p:spTree>
  </p:cSld>
  <p:clrMapOvr>
    <a:masterClrMapping/>
  </p:clrMapOvr>
  <p:transition>
    <p:comb/>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_tradnl"/>
          </a:p>
        </p:txBody>
      </p:sp>
      <p:sp>
        <p:nvSpPr>
          <p:cNvPr id="5" name="4 Marcador de pie de página"/>
          <p:cNvSpPr>
            <a:spLocks noGrp="1"/>
          </p:cNvSpPr>
          <p:nvPr>
            <p:ph type="ftr" sz="quarter" idx="11"/>
          </p:nvPr>
        </p:nvSpPr>
        <p:spPr/>
        <p:txBody>
          <a:bodyPr/>
          <a:lstStyle>
            <a:lvl1pPr>
              <a:defRPr/>
            </a:lvl1pPr>
          </a:lstStyle>
          <a:p>
            <a:endParaRPr lang="es-ES_tradnl"/>
          </a:p>
        </p:txBody>
      </p:sp>
      <p:sp>
        <p:nvSpPr>
          <p:cNvPr id="6" name="5 Marcador de número de diapositiva"/>
          <p:cNvSpPr>
            <a:spLocks noGrp="1"/>
          </p:cNvSpPr>
          <p:nvPr>
            <p:ph type="sldNum" sz="quarter" idx="12"/>
          </p:nvPr>
        </p:nvSpPr>
        <p:spPr/>
        <p:txBody>
          <a:bodyPr/>
          <a:lstStyle>
            <a:lvl1pPr>
              <a:defRPr/>
            </a:lvl1pPr>
          </a:lstStyle>
          <a:p>
            <a:fld id="{F6102ADC-7E4E-4939-B650-D9D82064719E}" type="slidenum">
              <a:rPr lang="es-ES_tradnl"/>
              <a:pPr/>
              <a:t>‹Nº›</a:t>
            </a:fld>
            <a:endParaRPr lang="es-ES_tradnl"/>
          </a:p>
        </p:txBody>
      </p:sp>
    </p:spTree>
  </p:cSld>
  <p:clrMapOvr>
    <a:masterClrMapping/>
  </p:clrMapOvr>
  <p:transition>
    <p:comb/>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9FE877AF-2159-4987-83DA-37907600C188}" type="slidenum">
              <a:rPr lang="es-ES_tradnl"/>
              <a:pPr/>
              <a:t>‹Nº›</a:t>
            </a:fld>
            <a:endParaRPr lang="es-ES_tradnl"/>
          </a:p>
        </p:txBody>
      </p:sp>
    </p:spTree>
  </p:cSld>
  <p:clrMapOvr>
    <a:masterClrMapping/>
  </p:clrMapOvr>
  <p:transition>
    <p:comb/>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_tradnl"/>
          </a:p>
        </p:txBody>
      </p:sp>
      <p:sp>
        <p:nvSpPr>
          <p:cNvPr id="8" name="7 Marcador de pie de página"/>
          <p:cNvSpPr>
            <a:spLocks noGrp="1"/>
          </p:cNvSpPr>
          <p:nvPr>
            <p:ph type="ftr" sz="quarter" idx="11"/>
          </p:nvPr>
        </p:nvSpPr>
        <p:spPr/>
        <p:txBody>
          <a:bodyPr/>
          <a:lstStyle>
            <a:lvl1pPr>
              <a:defRPr/>
            </a:lvl1pPr>
          </a:lstStyle>
          <a:p>
            <a:endParaRPr lang="es-ES_tradnl"/>
          </a:p>
        </p:txBody>
      </p:sp>
      <p:sp>
        <p:nvSpPr>
          <p:cNvPr id="9" name="8 Marcador de número de diapositiva"/>
          <p:cNvSpPr>
            <a:spLocks noGrp="1"/>
          </p:cNvSpPr>
          <p:nvPr>
            <p:ph type="sldNum" sz="quarter" idx="12"/>
          </p:nvPr>
        </p:nvSpPr>
        <p:spPr/>
        <p:txBody>
          <a:bodyPr/>
          <a:lstStyle>
            <a:lvl1pPr>
              <a:defRPr/>
            </a:lvl1pPr>
          </a:lstStyle>
          <a:p>
            <a:fld id="{3626DF8D-0DC6-4811-96B7-4DEC9525C580}" type="slidenum">
              <a:rPr lang="es-ES_tradnl"/>
              <a:pPr/>
              <a:t>‹Nº›</a:t>
            </a:fld>
            <a:endParaRPr lang="es-ES_tradnl"/>
          </a:p>
        </p:txBody>
      </p:sp>
    </p:spTree>
  </p:cSld>
  <p:clrMapOvr>
    <a:masterClrMapping/>
  </p:clrMapOvr>
  <p:transition>
    <p:comb/>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_tradnl"/>
          </a:p>
        </p:txBody>
      </p:sp>
      <p:sp>
        <p:nvSpPr>
          <p:cNvPr id="4" name="3 Marcador de pie de página"/>
          <p:cNvSpPr>
            <a:spLocks noGrp="1"/>
          </p:cNvSpPr>
          <p:nvPr>
            <p:ph type="ftr" sz="quarter" idx="11"/>
          </p:nvPr>
        </p:nvSpPr>
        <p:spPr/>
        <p:txBody>
          <a:bodyPr/>
          <a:lstStyle>
            <a:lvl1pPr>
              <a:defRPr/>
            </a:lvl1pPr>
          </a:lstStyle>
          <a:p>
            <a:endParaRPr lang="es-ES_tradnl"/>
          </a:p>
        </p:txBody>
      </p:sp>
      <p:sp>
        <p:nvSpPr>
          <p:cNvPr id="5" name="4 Marcador de número de diapositiva"/>
          <p:cNvSpPr>
            <a:spLocks noGrp="1"/>
          </p:cNvSpPr>
          <p:nvPr>
            <p:ph type="sldNum" sz="quarter" idx="12"/>
          </p:nvPr>
        </p:nvSpPr>
        <p:spPr/>
        <p:txBody>
          <a:bodyPr/>
          <a:lstStyle>
            <a:lvl1pPr>
              <a:defRPr/>
            </a:lvl1pPr>
          </a:lstStyle>
          <a:p>
            <a:fld id="{B3AB6DD5-9043-408F-94E1-C4CF10E67101}" type="slidenum">
              <a:rPr lang="es-ES_tradnl"/>
              <a:pPr/>
              <a:t>‹Nº›</a:t>
            </a:fld>
            <a:endParaRPr lang="es-ES_tradnl"/>
          </a:p>
        </p:txBody>
      </p:sp>
    </p:spTree>
  </p:cSld>
  <p:clrMapOvr>
    <a:masterClrMapping/>
  </p:clrMapOvr>
  <p:transition>
    <p:comb/>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_tradnl"/>
          </a:p>
        </p:txBody>
      </p:sp>
      <p:sp>
        <p:nvSpPr>
          <p:cNvPr id="3" name="2 Marcador de pie de página"/>
          <p:cNvSpPr>
            <a:spLocks noGrp="1"/>
          </p:cNvSpPr>
          <p:nvPr>
            <p:ph type="ftr" sz="quarter" idx="11"/>
          </p:nvPr>
        </p:nvSpPr>
        <p:spPr/>
        <p:txBody>
          <a:bodyPr/>
          <a:lstStyle>
            <a:lvl1pPr>
              <a:defRPr/>
            </a:lvl1pPr>
          </a:lstStyle>
          <a:p>
            <a:endParaRPr lang="es-ES_tradnl"/>
          </a:p>
        </p:txBody>
      </p:sp>
      <p:sp>
        <p:nvSpPr>
          <p:cNvPr id="4" name="3 Marcador de número de diapositiva"/>
          <p:cNvSpPr>
            <a:spLocks noGrp="1"/>
          </p:cNvSpPr>
          <p:nvPr>
            <p:ph type="sldNum" sz="quarter" idx="12"/>
          </p:nvPr>
        </p:nvSpPr>
        <p:spPr/>
        <p:txBody>
          <a:bodyPr/>
          <a:lstStyle>
            <a:lvl1pPr>
              <a:defRPr/>
            </a:lvl1pPr>
          </a:lstStyle>
          <a:p>
            <a:fld id="{6CF679D3-6527-4C41-9B80-D813AF316F0D}" type="slidenum">
              <a:rPr lang="es-ES_tradnl"/>
              <a:pPr/>
              <a:t>‹Nº›</a:t>
            </a:fld>
            <a:endParaRPr lang="es-ES_tradnl"/>
          </a:p>
        </p:txBody>
      </p:sp>
    </p:spTree>
  </p:cSld>
  <p:clrMapOvr>
    <a:masterClrMapping/>
  </p:clrMapOvr>
  <p:transition>
    <p:comb/>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43600C41-60E5-479B-8880-6277B5458379}" type="slidenum">
              <a:rPr lang="es-ES_tradnl"/>
              <a:pPr/>
              <a:t>‹Nº›</a:t>
            </a:fld>
            <a:endParaRPr lang="es-ES_tradnl"/>
          </a:p>
        </p:txBody>
      </p:sp>
    </p:spTree>
  </p:cSld>
  <p:clrMapOvr>
    <a:masterClrMapping/>
  </p:clrMapOvr>
  <p:transition>
    <p:comb/>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p>
        </p:txBody>
      </p:sp>
      <p:sp>
        <p:nvSpPr>
          <p:cNvPr id="6" name="5 Marcador de pie de página"/>
          <p:cNvSpPr>
            <a:spLocks noGrp="1"/>
          </p:cNvSpPr>
          <p:nvPr>
            <p:ph type="ftr" sz="quarter" idx="11"/>
          </p:nvPr>
        </p:nvSpPr>
        <p:spPr/>
        <p:txBody>
          <a:bodyPr/>
          <a:lstStyle>
            <a:lvl1pPr>
              <a:defRPr/>
            </a:lvl1pPr>
          </a:lstStyle>
          <a:p>
            <a:endParaRPr lang="es-ES_tradnl"/>
          </a:p>
        </p:txBody>
      </p:sp>
      <p:sp>
        <p:nvSpPr>
          <p:cNvPr id="7" name="6 Marcador de número de diapositiva"/>
          <p:cNvSpPr>
            <a:spLocks noGrp="1"/>
          </p:cNvSpPr>
          <p:nvPr>
            <p:ph type="sldNum" sz="quarter" idx="12"/>
          </p:nvPr>
        </p:nvSpPr>
        <p:spPr/>
        <p:txBody>
          <a:bodyPr/>
          <a:lstStyle>
            <a:lvl1pPr>
              <a:defRPr/>
            </a:lvl1pPr>
          </a:lstStyle>
          <a:p>
            <a:fld id="{1CC09B41-2FA7-48D2-9B90-772CF4126184}" type="slidenum">
              <a:rPr lang="es-ES_tradnl"/>
              <a:pPr/>
              <a:t>‹Nº›</a:t>
            </a:fld>
            <a:endParaRPr lang="es-ES_tradnl"/>
          </a:p>
        </p:txBody>
      </p:sp>
    </p:spTree>
  </p:cSld>
  <p:clrMapOvr>
    <a:masterClrMapping/>
  </p:clrMapOvr>
  <p:transition>
    <p:comb/>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_tradnl"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s-ES_tradnl"/>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s-ES_tradnl"/>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D2F08C6F-6A63-44EB-8F04-3D98E7721401}" type="slidenum">
              <a:rPr lang="es-ES_tradnl"/>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800" decel="100000"/>
                                        <p:tgtEl>
                                          <p:spTgt spid="1026"/>
                                        </p:tgtEl>
                                      </p:cBhvr>
                                    </p:animEffect>
                                    <p:anim calcmode="lin" valueType="num">
                                      <p:cBhvr>
                                        <p:cTn id="8" dur="800" decel="100000" fill="hold"/>
                                        <p:tgtEl>
                                          <p:spTgt spid="1026"/>
                                        </p:tgtEl>
                                        <p:attrNameLst>
                                          <p:attrName>style.rotation</p:attrName>
                                        </p:attrNameLst>
                                      </p:cBhvr>
                                      <p:tavLst>
                                        <p:tav tm="0">
                                          <p:val>
                                            <p:fltVal val="-90"/>
                                          </p:val>
                                        </p:tav>
                                        <p:tav tm="100000">
                                          <p:val>
                                            <p:fltVal val="0"/>
                                          </p:val>
                                        </p:tav>
                                      </p:tavLst>
                                    </p:anim>
                                    <p:anim calcmode="lin" valueType="num">
                                      <p:cBhvr>
                                        <p:cTn id="9" dur="800" decel="100000" fill="hold"/>
                                        <p:tgtEl>
                                          <p:spTgt spid="1026"/>
                                        </p:tgtEl>
                                        <p:attrNameLst>
                                          <p:attrName>ppt_x</p:attrName>
                                        </p:attrNameLst>
                                      </p:cBhvr>
                                      <p:tavLst>
                                        <p:tav tm="0">
                                          <p:val>
                                            <p:strVal val="#ppt_x+0.4"/>
                                          </p:val>
                                        </p:tav>
                                        <p:tav tm="100000">
                                          <p:val>
                                            <p:strVal val="#ppt_x-0.05"/>
                                          </p:val>
                                        </p:tav>
                                      </p:tavLst>
                                    </p:anim>
                                    <p:anim calcmode="lin" valueType="num">
                                      <p:cBhvr>
                                        <p:cTn id="10" dur="800" decel="100000" fill="hold"/>
                                        <p:tgtEl>
                                          <p:spTgt spid="10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7" presetClass="entr" presetSubtype="0" fill="hold" grpId="0" nodeType="clickEffect">
                                  <p:stCondLst>
                                    <p:cond delay="0"/>
                                  </p:stCondLst>
                                  <p:childTnLst>
                                    <p:set>
                                      <p:cBhvr>
                                        <p:cTn id="16" dur="1" fill="hold">
                                          <p:stCondLst>
                                            <p:cond delay="0"/>
                                          </p:stCondLst>
                                        </p:cTn>
                                        <p:tgtEl>
                                          <p:spTgt spid="1027">
                                            <p:txEl>
                                              <p:pRg st="0" end="0"/>
                                            </p:txEl>
                                          </p:spTgt>
                                        </p:tgtEl>
                                        <p:attrNameLst>
                                          <p:attrName>style.visibility</p:attrName>
                                        </p:attrNameLst>
                                      </p:cBhvr>
                                      <p:to>
                                        <p:strVal val="visible"/>
                                      </p:to>
                                    </p:set>
                                    <p:animEffect transition="in" filter="fade">
                                      <p:cBhvr>
                                        <p:cTn id="17" dur="1000"/>
                                        <p:tgtEl>
                                          <p:spTgt spid="1027">
                                            <p:txEl>
                                              <p:pRg st="0" end="0"/>
                                            </p:txEl>
                                          </p:spTgt>
                                        </p:tgtEl>
                                      </p:cBhvr>
                                    </p:animEffect>
                                    <p:anim calcmode="lin" valueType="num">
                                      <p:cBhvr>
                                        <p:cTn id="18" dur="1000" fill="hold"/>
                                        <p:tgtEl>
                                          <p:spTgt spid="1027">
                                            <p:txEl>
                                              <p:pRg st="0" end="0"/>
                                            </p:txEl>
                                          </p:spTgt>
                                        </p:tgtEl>
                                        <p:attrNameLst>
                                          <p:attrName>ppt_x</p:attrName>
                                        </p:attrNameLst>
                                      </p:cBhvr>
                                      <p:tavLst>
                                        <p:tav tm="0">
                                          <p:val>
                                            <p:strVal val="#ppt_x"/>
                                          </p:val>
                                        </p:tav>
                                        <p:tav tm="100000">
                                          <p:val>
                                            <p:strVal val="#ppt_x"/>
                                          </p:val>
                                        </p:tav>
                                      </p:tavLst>
                                    </p:anim>
                                    <p:anim calcmode="lin" valueType="num">
                                      <p:cBhvr>
                                        <p:cTn id="19" dur="1000" fill="hold"/>
                                        <p:tgtEl>
                                          <p:spTgt spid="1027">
                                            <p:txEl>
                                              <p:pRg st="0" end="0"/>
                                            </p:txEl>
                                          </p:spTgt>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1027">
                                            <p:txEl>
                                              <p:pRg st="1" end="1"/>
                                            </p:txEl>
                                          </p:spTgt>
                                        </p:tgtEl>
                                        <p:attrNameLst>
                                          <p:attrName>style.visibility</p:attrName>
                                        </p:attrNameLst>
                                      </p:cBhvr>
                                      <p:to>
                                        <p:strVal val="visible"/>
                                      </p:to>
                                    </p:set>
                                    <p:animEffect transition="in" filter="fade">
                                      <p:cBhvr>
                                        <p:cTn id="22" dur="1000"/>
                                        <p:tgtEl>
                                          <p:spTgt spid="1027">
                                            <p:txEl>
                                              <p:pRg st="1" end="1"/>
                                            </p:txEl>
                                          </p:spTgt>
                                        </p:tgtEl>
                                      </p:cBhvr>
                                    </p:animEffect>
                                    <p:anim calcmode="lin" valueType="num">
                                      <p:cBhvr>
                                        <p:cTn id="23" dur="1000" fill="hold"/>
                                        <p:tgtEl>
                                          <p:spTgt spid="1027">
                                            <p:txEl>
                                              <p:pRg st="1" end="1"/>
                                            </p:txEl>
                                          </p:spTgt>
                                        </p:tgtEl>
                                        <p:attrNameLst>
                                          <p:attrName>ppt_x</p:attrName>
                                        </p:attrNameLst>
                                      </p:cBhvr>
                                      <p:tavLst>
                                        <p:tav tm="0">
                                          <p:val>
                                            <p:strVal val="#ppt_x"/>
                                          </p:val>
                                        </p:tav>
                                        <p:tav tm="100000">
                                          <p:val>
                                            <p:strVal val="#ppt_x"/>
                                          </p:val>
                                        </p:tav>
                                      </p:tavLst>
                                    </p:anim>
                                    <p:anim calcmode="lin" valueType="num">
                                      <p:cBhvr>
                                        <p:cTn id="24" dur="1000" fill="hold"/>
                                        <p:tgtEl>
                                          <p:spTgt spid="1027">
                                            <p:txEl>
                                              <p:pRg st="1" end="1"/>
                                            </p:txEl>
                                          </p:spTgt>
                                        </p:tgtEl>
                                        <p:attrNameLst>
                                          <p:attrName>ppt_y</p:attrName>
                                        </p:attrNameLst>
                                      </p:cBhvr>
                                      <p:tavLst>
                                        <p:tav tm="0">
                                          <p:val>
                                            <p:strVal val="#ppt_y-.1"/>
                                          </p:val>
                                        </p:tav>
                                        <p:tav tm="100000">
                                          <p:val>
                                            <p:strVal val="#ppt_y"/>
                                          </p:val>
                                        </p:tav>
                                      </p:tavLst>
                                    </p:anim>
                                  </p:childTnLst>
                                </p:cTn>
                              </p:par>
                              <p:par>
                                <p:cTn id="25" presetID="47" presetClass="entr" presetSubtype="0" fill="hold" grpId="0" nodeType="withEffect">
                                  <p:stCondLst>
                                    <p:cond delay="0"/>
                                  </p:stCondLst>
                                  <p:childTnLst>
                                    <p:set>
                                      <p:cBhvr>
                                        <p:cTn id="26" dur="1" fill="hold">
                                          <p:stCondLst>
                                            <p:cond delay="0"/>
                                          </p:stCondLst>
                                        </p:cTn>
                                        <p:tgtEl>
                                          <p:spTgt spid="1027">
                                            <p:txEl>
                                              <p:pRg st="2" end="2"/>
                                            </p:txEl>
                                          </p:spTgt>
                                        </p:tgtEl>
                                        <p:attrNameLst>
                                          <p:attrName>style.visibility</p:attrName>
                                        </p:attrNameLst>
                                      </p:cBhvr>
                                      <p:to>
                                        <p:strVal val="visible"/>
                                      </p:to>
                                    </p:set>
                                    <p:animEffect transition="in" filter="fade">
                                      <p:cBhvr>
                                        <p:cTn id="27" dur="1000"/>
                                        <p:tgtEl>
                                          <p:spTgt spid="1027">
                                            <p:txEl>
                                              <p:pRg st="2" end="2"/>
                                            </p:txEl>
                                          </p:spTgt>
                                        </p:tgtEl>
                                      </p:cBhvr>
                                    </p:animEffect>
                                    <p:anim calcmode="lin" valueType="num">
                                      <p:cBhvr>
                                        <p:cTn id="28" dur="1000" fill="hold"/>
                                        <p:tgtEl>
                                          <p:spTgt spid="1027">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1027">
                                            <p:txEl>
                                              <p:pRg st="2" end="2"/>
                                            </p:txEl>
                                          </p:spTgt>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1027">
                                            <p:txEl>
                                              <p:pRg st="3" end="3"/>
                                            </p:txEl>
                                          </p:spTgt>
                                        </p:tgtEl>
                                        <p:attrNameLst>
                                          <p:attrName>style.visibility</p:attrName>
                                        </p:attrNameLst>
                                      </p:cBhvr>
                                      <p:to>
                                        <p:strVal val="visible"/>
                                      </p:to>
                                    </p:set>
                                    <p:animEffect transition="in" filter="fade">
                                      <p:cBhvr>
                                        <p:cTn id="32" dur="1000"/>
                                        <p:tgtEl>
                                          <p:spTgt spid="1027">
                                            <p:txEl>
                                              <p:pRg st="3" end="3"/>
                                            </p:txEl>
                                          </p:spTgt>
                                        </p:tgtEl>
                                      </p:cBhvr>
                                    </p:animEffect>
                                    <p:anim calcmode="lin" valueType="num">
                                      <p:cBhvr>
                                        <p:cTn id="33" dur="1000" fill="hold"/>
                                        <p:tgtEl>
                                          <p:spTgt spid="1027">
                                            <p:txEl>
                                              <p:pRg st="3" end="3"/>
                                            </p:txEl>
                                          </p:spTgt>
                                        </p:tgtEl>
                                        <p:attrNameLst>
                                          <p:attrName>ppt_x</p:attrName>
                                        </p:attrNameLst>
                                      </p:cBhvr>
                                      <p:tavLst>
                                        <p:tav tm="0">
                                          <p:val>
                                            <p:strVal val="#ppt_x"/>
                                          </p:val>
                                        </p:tav>
                                        <p:tav tm="100000">
                                          <p:val>
                                            <p:strVal val="#ppt_x"/>
                                          </p:val>
                                        </p:tav>
                                      </p:tavLst>
                                    </p:anim>
                                    <p:anim calcmode="lin" valueType="num">
                                      <p:cBhvr>
                                        <p:cTn id="34" dur="1000" fill="hold"/>
                                        <p:tgtEl>
                                          <p:spTgt spid="1027">
                                            <p:txEl>
                                              <p:pRg st="3" end="3"/>
                                            </p:txEl>
                                          </p:spTgt>
                                        </p:tgtEl>
                                        <p:attrNameLst>
                                          <p:attrName>ppt_y</p:attrName>
                                        </p:attrNameLst>
                                      </p:cBhvr>
                                      <p:tavLst>
                                        <p:tav tm="0">
                                          <p:val>
                                            <p:strVal val="#ppt_y-.1"/>
                                          </p:val>
                                        </p:tav>
                                        <p:tav tm="100000">
                                          <p:val>
                                            <p:strVal val="#ppt_y"/>
                                          </p:val>
                                        </p:tav>
                                      </p:tavLst>
                                    </p:anim>
                                  </p:childTnLst>
                                </p:cTn>
                              </p:par>
                              <p:par>
                                <p:cTn id="35" presetID="47" presetClass="entr" presetSubtype="0" fill="hold" grpId="0" nodeType="withEffect">
                                  <p:stCondLst>
                                    <p:cond delay="0"/>
                                  </p:stCondLst>
                                  <p:childTnLst>
                                    <p:set>
                                      <p:cBhvr>
                                        <p:cTn id="36" dur="1" fill="hold">
                                          <p:stCondLst>
                                            <p:cond delay="0"/>
                                          </p:stCondLst>
                                        </p:cTn>
                                        <p:tgtEl>
                                          <p:spTgt spid="1027">
                                            <p:txEl>
                                              <p:pRg st="4" end="4"/>
                                            </p:txEl>
                                          </p:spTgt>
                                        </p:tgtEl>
                                        <p:attrNameLst>
                                          <p:attrName>style.visibility</p:attrName>
                                        </p:attrNameLst>
                                      </p:cBhvr>
                                      <p:to>
                                        <p:strVal val="visible"/>
                                      </p:to>
                                    </p:set>
                                    <p:animEffect transition="in" filter="fade">
                                      <p:cBhvr>
                                        <p:cTn id="37" dur="1000"/>
                                        <p:tgtEl>
                                          <p:spTgt spid="1027">
                                            <p:txEl>
                                              <p:pRg st="4" end="4"/>
                                            </p:txEl>
                                          </p:spTgt>
                                        </p:tgtEl>
                                      </p:cBhvr>
                                    </p:animEffect>
                                    <p:anim calcmode="lin" valueType="num">
                                      <p:cBhvr>
                                        <p:cTn id="38" dur="1000" fill="hold"/>
                                        <p:tgtEl>
                                          <p:spTgt spid="1027">
                                            <p:txEl>
                                              <p:pRg st="4" end="4"/>
                                            </p:txEl>
                                          </p:spTgt>
                                        </p:tgtEl>
                                        <p:attrNameLst>
                                          <p:attrName>ppt_x</p:attrName>
                                        </p:attrNameLst>
                                      </p:cBhvr>
                                      <p:tavLst>
                                        <p:tav tm="0">
                                          <p:val>
                                            <p:strVal val="#ppt_x"/>
                                          </p:val>
                                        </p:tav>
                                        <p:tav tm="100000">
                                          <p:val>
                                            <p:strVal val="#ppt_x"/>
                                          </p:val>
                                        </p:tav>
                                      </p:tavLst>
                                    </p:anim>
                                    <p:anim calcmode="lin" valueType="num">
                                      <p:cBhvr>
                                        <p:cTn id="39" dur="1000" fill="hold"/>
                                        <p:tgtEl>
                                          <p:spTgt spid="1027">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7" grpId="0" build="p">
        <p:tmplLst>
          <p:tmpl lvl="1">
            <p:tnLst>
              <p:par>
                <p:cTn presetID="47" presetClass="entr" presetSubtype="0" fill="hold" nodeType="click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2">
            <p:tnLst>
              <p:par>
                <p:cTn presetID="47"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3">
            <p:tnLst>
              <p:par>
                <p:cTn presetID="47"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4">
            <p:tnLst>
              <p:par>
                <p:cTn presetID="47"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 lvl="5">
            <p:tnLst>
              <p:par>
                <p:cTn presetID="47" presetClass="entr" presetSubtype="0" fill="hold" nodeType="withEffect">
                  <p:stCondLst>
                    <p:cond delay="0"/>
                  </p:stCondLst>
                  <p:childTnLst>
                    <p:set>
                      <p:cBhvr>
                        <p:cTn dur="1" fill="hold">
                          <p:stCondLst>
                            <p:cond delay="0"/>
                          </p:stCondLst>
                        </p:cTn>
                        <p:tgtEl>
                          <p:spTgt spid="1027"/>
                        </p:tgtEl>
                        <p:attrNameLst>
                          <p:attrName>style.visibility</p:attrName>
                        </p:attrNameLst>
                      </p:cBhvr>
                      <p:to>
                        <p:strVal val="visible"/>
                      </p:to>
                    </p:set>
                    <p:animEffect transition="in" filter="fade">
                      <p:cBhvr>
                        <p:cTn dur="1000"/>
                        <p:tgtEl>
                          <p:spTgt spid="1027"/>
                        </p:tgtEl>
                      </p:cBhvr>
                    </p:animEffect>
                    <p:anim calcmode="lin" valueType="num">
                      <p:cBhvr>
                        <p:cTn dur="1000" fill="hold"/>
                        <p:tgtEl>
                          <p:spTgt spid="1027"/>
                        </p:tgtEl>
                        <p:attrNameLst>
                          <p:attrName>ppt_x</p:attrName>
                        </p:attrNameLst>
                      </p:cBhvr>
                      <p:tavLst>
                        <p:tav tm="0">
                          <p:val>
                            <p:strVal val="#ppt_x"/>
                          </p:val>
                        </p:tav>
                        <p:tav tm="100000">
                          <p:val>
                            <p:strVal val="#ppt_x"/>
                          </p:val>
                        </p:tav>
                      </p:tavLst>
                    </p:anim>
                    <p:anim calcmode="lin" valueType="num">
                      <p:cBhvr>
                        <p:cTn dur="1000" fill="hold"/>
                        <p:tgtEl>
                          <p:spTgt spid="1027"/>
                        </p:tgtEl>
                        <p:attrNameLst>
                          <p:attrName>ppt_y</p:attrName>
                        </p:attrNameLst>
                      </p:cBhvr>
                      <p:tavLst>
                        <p:tav tm="0">
                          <p:val>
                            <p:strVal val="#ppt_y-.1"/>
                          </p:val>
                        </p:tav>
                        <p:tav tm="100000">
                          <p:val>
                            <p:strVal val="#ppt_y"/>
                          </p:val>
                        </p:tav>
                      </p:tavLst>
                    </p:anim>
                  </p:childTnLst>
                </p:cTn>
              </p:par>
            </p:tnLst>
          </p:tmpl>
        </p:tmplLst>
      </p:bldP>
    </p:bldLst>
  </p:timing>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hyperlink" Target="http://images.google.co.ve/imgres?imgurl=http://www.ucsm.edu.pe/FCJP/imagen/objetivos.gif&amp;imgrefurl=http://www.ucsm.edu.pe/FCJP/&amp;usg=__41uQuHdb1io-ArpHHzvQK_q3jI4=&amp;h=280&amp;w=419&amp;sz=23&amp;hl=es&amp;start=3&amp;um=1&amp;tbnid=nqTJOI59cguq6M:&amp;tbnh=84&amp;tbnw=125&amp;prev=/images?q=objetivos&amp;hl=es&amp;sa=N&amp;um=1"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slide" Target="slide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slide" Target="slide10.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untitle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2054" name="Imagen 2" descr="http://www.iut-dfrp.org.ve/insc/membrete.jpg"/>
          <p:cNvPicPr>
            <a:picLocks noChangeAspect="1" noChangeArrowheads="1"/>
          </p:cNvPicPr>
          <p:nvPr/>
        </p:nvPicPr>
        <p:blipFill>
          <a:blip r:embed="rId3" cstate="print"/>
          <a:srcRect r="70921" b="11215"/>
          <a:stretch>
            <a:fillRect/>
          </a:stretch>
        </p:blipFill>
        <p:spPr bwMode="auto">
          <a:xfrm>
            <a:off x="755650" y="188913"/>
            <a:ext cx="1439863" cy="1217612"/>
          </a:xfrm>
          <a:prstGeom prst="rect">
            <a:avLst/>
          </a:prstGeom>
          <a:noFill/>
          <a:ln w="9525">
            <a:noFill/>
            <a:miter lim="800000"/>
            <a:headEnd/>
            <a:tailEnd/>
          </a:ln>
        </p:spPr>
      </p:pic>
      <p:sp>
        <p:nvSpPr>
          <p:cNvPr id="2056" name="WordArt 8"/>
          <p:cNvSpPr>
            <a:spLocks noChangeArrowheads="1" noChangeShapeType="1" noTextEdit="1"/>
          </p:cNvSpPr>
          <p:nvPr/>
        </p:nvSpPr>
        <p:spPr bwMode="auto">
          <a:xfrm>
            <a:off x="1042988" y="2276475"/>
            <a:ext cx="7334250" cy="1295400"/>
          </a:xfrm>
          <a:prstGeom prst="rect">
            <a:avLst/>
          </a:prstGeom>
        </p:spPr>
        <p:txBody>
          <a:bodyPr wrap="none" fromWordArt="1">
            <a:prstTxWarp prst="textPlain">
              <a:avLst>
                <a:gd name="adj" fmla="val 50000"/>
              </a:avLst>
            </a:prstTxWarp>
          </a:bodyPr>
          <a:lstStyle/>
          <a:p>
            <a:pPr algn="ctr"/>
            <a:r>
              <a:rPr lang="es-ES"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Capitulo VI. Venezuela: </a:t>
            </a:r>
          </a:p>
          <a:p>
            <a:pPr algn="ctr"/>
            <a:r>
              <a:rPr lang="es-ES"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Potencia Energetica Mundial </a:t>
            </a:r>
          </a:p>
        </p:txBody>
      </p:sp>
      <p:sp>
        <p:nvSpPr>
          <p:cNvPr id="2057" name="Text Box 9"/>
          <p:cNvSpPr txBox="1">
            <a:spLocks noChangeArrowheads="1"/>
          </p:cNvSpPr>
          <p:nvPr/>
        </p:nvSpPr>
        <p:spPr bwMode="auto">
          <a:xfrm>
            <a:off x="5795963" y="4292600"/>
            <a:ext cx="3779837" cy="1138773"/>
          </a:xfrm>
          <a:prstGeom prst="rect">
            <a:avLst/>
          </a:prstGeom>
          <a:noFill/>
          <a:ln w="9525">
            <a:noFill/>
            <a:miter lim="800000"/>
            <a:headEnd/>
            <a:tailEnd/>
          </a:ln>
          <a:effectLst/>
        </p:spPr>
        <p:txBody>
          <a:bodyPr>
            <a:spAutoFit/>
          </a:bodyPr>
          <a:lstStyle/>
          <a:p>
            <a:r>
              <a:rPr lang="es-ES" b="1" dirty="0" smtClean="0">
                <a:solidFill>
                  <a:schemeClr val="bg1"/>
                </a:solidFill>
              </a:rPr>
              <a:t>             </a:t>
            </a:r>
            <a:r>
              <a:rPr lang="es-ES" b="1" dirty="0" smtClean="0">
                <a:solidFill>
                  <a:schemeClr val="bg1"/>
                </a:solidFill>
              </a:rPr>
              <a:t>Elaborado por</a:t>
            </a:r>
            <a:r>
              <a:rPr lang="es-ES" b="1" dirty="0" smtClean="0">
                <a:solidFill>
                  <a:schemeClr val="bg1"/>
                </a:solidFill>
              </a:rPr>
              <a:t>:</a:t>
            </a:r>
            <a:r>
              <a:rPr lang="es-ES" dirty="0" smtClean="0">
                <a:solidFill>
                  <a:schemeClr val="bg1"/>
                </a:solidFill>
              </a:rPr>
              <a:t>           </a:t>
            </a:r>
            <a:endParaRPr lang="es-ES" dirty="0">
              <a:solidFill>
                <a:schemeClr val="bg1"/>
              </a:solidFill>
            </a:endParaRPr>
          </a:p>
          <a:p>
            <a:r>
              <a:rPr lang="es-ES" dirty="0">
                <a:solidFill>
                  <a:schemeClr val="bg1"/>
                </a:solidFill>
              </a:rPr>
              <a:t>                                                                                                               </a:t>
            </a:r>
            <a:r>
              <a:rPr lang="es-ES" sz="1600" dirty="0" err="1">
                <a:solidFill>
                  <a:schemeClr val="bg1"/>
                </a:solidFill>
              </a:rPr>
              <a:t>Aliana</a:t>
            </a:r>
            <a:r>
              <a:rPr lang="es-ES" sz="1600" dirty="0">
                <a:solidFill>
                  <a:schemeClr val="bg1"/>
                </a:solidFill>
              </a:rPr>
              <a:t> </a:t>
            </a:r>
            <a:r>
              <a:rPr lang="es-ES" sz="1600" dirty="0" err="1">
                <a:solidFill>
                  <a:schemeClr val="bg1"/>
                </a:solidFill>
              </a:rPr>
              <a:t>Rodrigues</a:t>
            </a:r>
            <a:r>
              <a:rPr lang="es-ES" sz="1600" dirty="0">
                <a:solidFill>
                  <a:schemeClr val="bg1"/>
                </a:solidFill>
              </a:rPr>
              <a:t> C.I.:</a:t>
            </a:r>
            <a:r>
              <a:rPr lang="es-ES" sz="1600" dirty="0" smtClean="0">
                <a:solidFill>
                  <a:schemeClr val="bg1"/>
                </a:solidFill>
              </a:rPr>
              <a:t>20.410.595</a:t>
            </a:r>
            <a:endParaRPr lang="es-ES" sz="1600" dirty="0" smtClean="0">
              <a:solidFill>
                <a:schemeClr val="bg1"/>
              </a:solidFill>
            </a:endParaRPr>
          </a:p>
          <a:p>
            <a:r>
              <a:rPr lang="es-ES" sz="1600" dirty="0">
                <a:solidFill>
                  <a:schemeClr val="bg1"/>
                </a:solidFill>
              </a:rPr>
              <a:t> </a:t>
            </a:r>
            <a:r>
              <a:rPr lang="es-ES" sz="1600" dirty="0" smtClean="0">
                <a:solidFill>
                  <a:schemeClr val="bg1"/>
                </a:solidFill>
              </a:rPr>
              <a:t>               Sección</a:t>
            </a:r>
            <a:r>
              <a:rPr lang="es-ES" sz="1600" dirty="0">
                <a:solidFill>
                  <a:schemeClr val="bg1"/>
                </a:solidFill>
              </a:rPr>
              <a:t>: 2</a:t>
            </a:r>
            <a:endParaRPr lang="es-ES_tradnl" sz="1600" dirty="0">
              <a:solidFill>
                <a:schemeClr val="bg1"/>
              </a:solidFill>
            </a:endParaRPr>
          </a:p>
        </p:txBody>
      </p:sp>
      <p:sp>
        <p:nvSpPr>
          <p:cNvPr id="2059" name="Text Box 11"/>
          <p:cNvSpPr txBox="1">
            <a:spLocks noChangeArrowheads="1"/>
          </p:cNvSpPr>
          <p:nvPr/>
        </p:nvSpPr>
        <p:spPr bwMode="auto">
          <a:xfrm>
            <a:off x="2555875" y="6092825"/>
            <a:ext cx="3024188" cy="366713"/>
          </a:xfrm>
          <a:prstGeom prst="rect">
            <a:avLst/>
          </a:prstGeom>
          <a:noFill/>
          <a:ln w="9525">
            <a:noFill/>
            <a:miter lim="800000"/>
            <a:headEnd/>
            <a:tailEnd/>
          </a:ln>
          <a:effectLst/>
        </p:spPr>
        <p:txBody>
          <a:bodyPr>
            <a:spAutoFit/>
          </a:bodyPr>
          <a:lstStyle/>
          <a:p>
            <a:pPr>
              <a:spcBef>
                <a:spcPct val="50000"/>
              </a:spcBef>
            </a:pPr>
            <a:r>
              <a:rPr lang="es-ES" b="1" dirty="0">
                <a:solidFill>
                  <a:schemeClr val="bg1"/>
                </a:solidFill>
              </a:rPr>
              <a:t>Caracas, </a:t>
            </a:r>
            <a:r>
              <a:rPr lang="es-ES" b="1" dirty="0" smtClean="0">
                <a:solidFill>
                  <a:schemeClr val="bg1"/>
                </a:solidFill>
              </a:rPr>
              <a:t>Julio</a:t>
            </a:r>
            <a:r>
              <a:rPr lang="es-ES" b="1" dirty="0" smtClean="0">
                <a:solidFill>
                  <a:schemeClr val="bg1"/>
                </a:solidFill>
              </a:rPr>
              <a:t> 2010</a:t>
            </a:r>
            <a:endParaRPr lang="es-ES_tradnl" b="1" dirty="0">
              <a:solidFill>
                <a:schemeClr val="bg1"/>
              </a:solidFill>
            </a:endParaRPr>
          </a:p>
        </p:txBody>
      </p:sp>
      <p:sp>
        <p:nvSpPr>
          <p:cNvPr id="2060" name="Text Box 12"/>
          <p:cNvSpPr txBox="1">
            <a:spLocks noChangeArrowheads="1"/>
          </p:cNvSpPr>
          <p:nvPr/>
        </p:nvSpPr>
        <p:spPr bwMode="auto">
          <a:xfrm>
            <a:off x="2339975" y="260350"/>
            <a:ext cx="5976938" cy="1190625"/>
          </a:xfrm>
          <a:prstGeom prst="rect">
            <a:avLst/>
          </a:prstGeom>
          <a:noFill/>
          <a:ln w="9525">
            <a:noFill/>
            <a:miter lim="800000"/>
            <a:headEnd/>
            <a:tailEnd/>
          </a:ln>
          <a:effectLst/>
        </p:spPr>
        <p:txBody>
          <a:bodyPr>
            <a:spAutoFit/>
          </a:bodyPr>
          <a:lstStyle/>
          <a:p>
            <a:pPr algn="ctr">
              <a:spcBef>
                <a:spcPct val="50000"/>
              </a:spcBef>
            </a:pPr>
            <a:r>
              <a:rPr lang="es-ES_tradnl">
                <a:solidFill>
                  <a:schemeClr val="bg1"/>
                </a:solidFill>
              </a:rPr>
              <a:t>Republica Bolivariana de Venezuela Ministerio del Poder Popular para la Educación Superior Viceministro de Políticas Académicas Instituto Universitario de Tecnología “Dr. Federico Rivero Palacios </a:t>
            </a:r>
          </a:p>
        </p:txBody>
      </p:sp>
    </p:spTree>
  </p:cSld>
  <p:clrMapOvr>
    <a:masterClrMapping/>
  </p:clrMapOvr>
  <p:transition>
    <p:comb/>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0" name="Picture 4"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sp>
        <p:nvSpPr>
          <p:cNvPr id="24581" name="AutoShape 5">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24582" name="Text Box 6"/>
          <p:cNvSpPr txBox="1">
            <a:spLocks noChangeArrowheads="1"/>
          </p:cNvSpPr>
          <p:nvPr/>
        </p:nvSpPr>
        <p:spPr bwMode="auto">
          <a:xfrm>
            <a:off x="4067175" y="333375"/>
            <a:ext cx="4752975" cy="5078313"/>
          </a:xfrm>
          <a:prstGeom prst="rect">
            <a:avLst/>
          </a:prstGeom>
          <a:noFill/>
          <a:ln w="9525">
            <a:noFill/>
            <a:miter lim="800000"/>
            <a:headEnd/>
            <a:tailEnd/>
          </a:ln>
          <a:effectLst/>
        </p:spPr>
        <p:txBody>
          <a:bodyPr>
            <a:spAutoFit/>
          </a:bodyPr>
          <a:lstStyle/>
          <a:p>
            <a:pPr lvl="1" algn="ctr"/>
            <a:r>
              <a:rPr lang="es-ES" b="1" u="sng" dirty="0">
                <a:solidFill>
                  <a:schemeClr val="bg1"/>
                </a:solidFill>
              </a:rPr>
              <a:t>BENEFICIOS</a:t>
            </a:r>
            <a:r>
              <a:rPr lang="en-US" b="1" u="sng" dirty="0">
                <a:solidFill>
                  <a:schemeClr val="bg1"/>
                </a:solidFill>
              </a:rPr>
              <a:t> </a:t>
            </a:r>
          </a:p>
          <a:p>
            <a:pPr lvl="1" algn="ctr"/>
            <a:endParaRPr lang="en-US" b="1" dirty="0">
              <a:solidFill>
                <a:schemeClr val="bg1"/>
              </a:solidFill>
            </a:endParaRPr>
          </a:p>
          <a:p>
            <a:pPr lvl="1">
              <a:buFont typeface="Wingdings" pitchFamily="2" charset="2"/>
              <a:buNone/>
            </a:pPr>
            <a:r>
              <a:rPr lang="es-ES" dirty="0">
                <a:solidFill>
                  <a:schemeClr val="bg1"/>
                </a:solidFill>
              </a:rPr>
              <a:t>Además permitirá:</a:t>
            </a:r>
          </a:p>
          <a:p>
            <a:pPr lvl="1">
              <a:buFont typeface="Wingdings" pitchFamily="2" charset="2"/>
              <a:buNone/>
            </a:pPr>
            <a:endParaRPr lang="es-ES" dirty="0">
              <a:solidFill>
                <a:schemeClr val="bg1"/>
              </a:solidFill>
            </a:endParaRPr>
          </a:p>
          <a:p>
            <a:pPr lvl="2">
              <a:buFont typeface="Wingdings" pitchFamily="2" charset="2"/>
              <a:buChar char="Ø"/>
            </a:pPr>
            <a:r>
              <a:rPr lang="es-ES" dirty="0">
                <a:solidFill>
                  <a:schemeClr val="bg1"/>
                </a:solidFill>
              </a:rPr>
              <a:t>El incremento de la productividad en la zona, </a:t>
            </a:r>
          </a:p>
          <a:p>
            <a:pPr lvl="2">
              <a:buFont typeface="Wingdings" pitchFamily="2" charset="2"/>
              <a:buChar char="Ø"/>
            </a:pPr>
            <a:r>
              <a:rPr lang="es-ES" dirty="0">
                <a:solidFill>
                  <a:schemeClr val="bg1"/>
                </a:solidFill>
              </a:rPr>
              <a:t>La generación de empleo, </a:t>
            </a:r>
          </a:p>
          <a:p>
            <a:pPr lvl="2">
              <a:buFont typeface="Wingdings" pitchFamily="2" charset="2"/>
              <a:buChar char="Ø"/>
            </a:pPr>
            <a:r>
              <a:rPr lang="es-ES" dirty="0">
                <a:solidFill>
                  <a:schemeClr val="bg1"/>
                </a:solidFill>
              </a:rPr>
              <a:t>La resolución del problema ambiental generado por residuos forestales, </a:t>
            </a:r>
          </a:p>
          <a:p>
            <a:pPr lvl="2">
              <a:buFont typeface="Wingdings" pitchFamily="2" charset="2"/>
              <a:buChar char="Ø"/>
            </a:pPr>
            <a:r>
              <a:rPr lang="es-ES" dirty="0">
                <a:solidFill>
                  <a:schemeClr val="bg1"/>
                </a:solidFill>
              </a:rPr>
              <a:t>La elevación de la calidad de vida en la región, </a:t>
            </a:r>
          </a:p>
          <a:p>
            <a:pPr lvl="2">
              <a:buFont typeface="Wingdings" pitchFamily="2" charset="2"/>
              <a:buChar char="Ø"/>
            </a:pPr>
            <a:r>
              <a:rPr lang="es-ES" dirty="0">
                <a:solidFill>
                  <a:schemeClr val="bg1"/>
                </a:solidFill>
              </a:rPr>
              <a:t>La transferencia tecnológica, </a:t>
            </a:r>
          </a:p>
          <a:p>
            <a:pPr lvl="2">
              <a:buFont typeface="Wingdings" pitchFamily="2" charset="2"/>
              <a:buChar char="Ø"/>
            </a:pPr>
            <a:r>
              <a:rPr lang="es-ES" dirty="0">
                <a:solidFill>
                  <a:schemeClr val="bg1"/>
                </a:solidFill>
              </a:rPr>
              <a:t>Un gran reconocimiento para CVG INTERNACIONAL como líder en </a:t>
            </a:r>
          </a:p>
          <a:p>
            <a:pPr lvl="2">
              <a:buFont typeface="Wingdings" pitchFamily="2" charset="2"/>
              <a:buChar char="Ø"/>
            </a:pPr>
            <a:r>
              <a:rPr lang="es-ES" dirty="0">
                <a:solidFill>
                  <a:schemeClr val="bg1"/>
                </a:solidFill>
              </a:rPr>
              <a:t>Latinoamérica en una tecnología en expansión a nivel internacional. </a:t>
            </a:r>
            <a:endParaRPr lang="en-US" dirty="0">
              <a:solidFill>
                <a:schemeClr val="bg1"/>
              </a:solidFill>
            </a:endParaRPr>
          </a:p>
        </p:txBody>
      </p:sp>
      <p:pic>
        <p:nvPicPr>
          <p:cNvPr id="24584" name="Picture 8" descr="produccion"/>
          <p:cNvPicPr>
            <a:picLocks noChangeAspect="1" noChangeArrowheads="1"/>
          </p:cNvPicPr>
          <p:nvPr/>
        </p:nvPicPr>
        <p:blipFill>
          <a:blip r:embed="rId4" cstate="print"/>
          <a:srcRect/>
          <a:stretch>
            <a:fillRect/>
          </a:stretch>
        </p:blipFill>
        <p:spPr bwMode="auto">
          <a:xfrm rot="-899224">
            <a:off x="638175" y="414338"/>
            <a:ext cx="2808288" cy="3009900"/>
          </a:xfrm>
          <a:prstGeom prst="rect">
            <a:avLst/>
          </a:prstGeom>
          <a:noFill/>
        </p:spPr>
      </p:pic>
      <p:pic>
        <p:nvPicPr>
          <p:cNvPr id="24586" name="Picture 10" descr="ofertas_empleo"/>
          <p:cNvPicPr>
            <a:picLocks noChangeAspect="1" noChangeArrowheads="1"/>
          </p:cNvPicPr>
          <p:nvPr/>
        </p:nvPicPr>
        <p:blipFill>
          <a:blip r:embed="rId5" cstate="print"/>
          <a:srcRect/>
          <a:stretch>
            <a:fillRect/>
          </a:stretch>
        </p:blipFill>
        <p:spPr bwMode="auto">
          <a:xfrm>
            <a:off x="1116013" y="3716338"/>
            <a:ext cx="2476500" cy="2762250"/>
          </a:xfrm>
          <a:prstGeom prst="rect">
            <a:avLst/>
          </a:prstGeom>
          <a:noFill/>
        </p:spPr>
      </p:pic>
    </p:spTree>
  </p:cSld>
  <p:clrMapOvr>
    <a:masterClrMapping/>
  </p:clrMapOvr>
  <p:transition>
    <p:comb/>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0" name="Picture 6" descr="untitled"/>
          <p:cNvPicPr>
            <a:picLocks noChangeAspect="1" noChangeArrowheads="1"/>
          </p:cNvPicPr>
          <p:nvPr/>
        </p:nvPicPr>
        <p:blipFill>
          <a:blip r:embed="rId2" cstate="print"/>
          <a:srcRect/>
          <a:stretch>
            <a:fillRect/>
          </a:stretch>
        </p:blipFill>
        <p:spPr bwMode="auto">
          <a:xfrm>
            <a:off x="0" y="-30163"/>
            <a:ext cx="9144000" cy="6888163"/>
          </a:xfrm>
          <a:prstGeom prst="rect">
            <a:avLst/>
          </a:prstGeom>
          <a:noFill/>
        </p:spPr>
      </p:pic>
      <p:sp>
        <p:nvSpPr>
          <p:cNvPr id="11271" name="AutoShape 7">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11272" name="Text Box 8"/>
          <p:cNvSpPr txBox="1">
            <a:spLocks noChangeArrowheads="1"/>
          </p:cNvSpPr>
          <p:nvPr/>
        </p:nvSpPr>
        <p:spPr bwMode="auto">
          <a:xfrm>
            <a:off x="4284663" y="549275"/>
            <a:ext cx="4608512" cy="3387725"/>
          </a:xfrm>
          <a:prstGeom prst="rect">
            <a:avLst/>
          </a:prstGeom>
          <a:noFill/>
          <a:ln w="9525">
            <a:noFill/>
            <a:miter lim="800000"/>
            <a:headEnd/>
            <a:tailEnd/>
          </a:ln>
          <a:effectLst/>
        </p:spPr>
        <p:txBody>
          <a:bodyPr>
            <a:spAutoFit/>
          </a:bodyPr>
          <a:lstStyle/>
          <a:p>
            <a:pPr algn="ctr"/>
            <a:r>
              <a:rPr lang="es-ES" b="1" u="sng" dirty="0">
                <a:solidFill>
                  <a:schemeClr val="bg1"/>
                </a:solidFill>
              </a:rPr>
              <a:t>PROYECTO FOTOVOLTAICO</a:t>
            </a:r>
          </a:p>
          <a:p>
            <a:pPr algn="ctr"/>
            <a:endParaRPr lang="es-VE" dirty="0">
              <a:solidFill>
                <a:schemeClr val="bg1"/>
              </a:solidFill>
            </a:endParaRPr>
          </a:p>
          <a:p>
            <a:r>
              <a:rPr lang="es-VE" dirty="0">
                <a:solidFill>
                  <a:schemeClr val="bg1"/>
                </a:solidFill>
              </a:rPr>
              <a:t>La oblea de Poli-Silicón es el producto principal para la producción de celdas fotovoltaicas mejor conocidas como celdas solares.  Las celdas solares son ensambladas en paneles los cuales son utilizados para la conversión directa de la luz en electricidad a nivel atómico.  La energía solar dentro de la gama de “Energías Alternativas” es una de las de mayor factibilidad y mercado. </a:t>
            </a:r>
            <a:endParaRPr lang="es-ES_tradnl" dirty="0">
              <a:solidFill>
                <a:schemeClr val="bg1"/>
              </a:solidFill>
            </a:endParaRPr>
          </a:p>
        </p:txBody>
      </p:sp>
      <p:pic>
        <p:nvPicPr>
          <p:cNvPr id="11273" name="Objeto 2"/>
          <p:cNvPicPr>
            <a:picLocks noChangeArrowheads="1"/>
          </p:cNvPicPr>
          <p:nvPr/>
        </p:nvPicPr>
        <p:blipFill>
          <a:blip r:embed="rId4" cstate="print"/>
          <a:srcRect b="-22896"/>
          <a:stretch>
            <a:fillRect/>
          </a:stretch>
        </p:blipFill>
        <p:spPr bwMode="auto">
          <a:xfrm>
            <a:off x="3348038" y="4292600"/>
            <a:ext cx="5407025" cy="1277938"/>
          </a:xfrm>
          <a:prstGeom prst="rect">
            <a:avLst/>
          </a:prstGeom>
          <a:noFill/>
          <a:ln w="9525">
            <a:noFill/>
            <a:miter lim="800000"/>
            <a:headEnd/>
            <a:tailEnd/>
          </a:ln>
        </p:spPr>
      </p:pic>
      <p:pic>
        <p:nvPicPr>
          <p:cNvPr id="11274" name="Objeto 2"/>
          <p:cNvPicPr>
            <a:picLocks noChangeArrowheads="1"/>
          </p:cNvPicPr>
          <p:nvPr/>
        </p:nvPicPr>
        <p:blipFill>
          <a:blip r:embed="rId5" cstate="print"/>
          <a:srcRect b="-3412"/>
          <a:stretch>
            <a:fillRect/>
          </a:stretch>
        </p:blipFill>
        <p:spPr bwMode="auto">
          <a:xfrm>
            <a:off x="468313" y="5661025"/>
            <a:ext cx="5407025" cy="1101725"/>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2" name="Picture 4"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sp>
        <p:nvSpPr>
          <p:cNvPr id="22534" name="Text Box 6"/>
          <p:cNvSpPr txBox="1">
            <a:spLocks noChangeArrowheads="1"/>
          </p:cNvSpPr>
          <p:nvPr/>
        </p:nvSpPr>
        <p:spPr bwMode="auto">
          <a:xfrm>
            <a:off x="4067175" y="476250"/>
            <a:ext cx="4392613" cy="5035550"/>
          </a:xfrm>
          <a:prstGeom prst="rect">
            <a:avLst/>
          </a:prstGeom>
          <a:noFill/>
          <a:ln w="9525">
            <a:noFill/>
            <a:miter lim="800000"/>
            <a:headEnd/>
            <a:tailEnd/>
          </a:ln>
          <a:effectLst/>
        </p:spPr>
        <p:txBody>
          <a:bodyPr>
            <a:spAutoFit/>
          </a:bodyPr>
          <a:lstStyle/>
          <a:p>
            <a:pPr algn="ctr"/>
            <a:r>
              <a:rPr lang="es-VE" b="1" u="sng" dirty="0">
                <a:solidFill>
                  <a:schemeClr val="bg1"/>
                </a:solidFill>
              </a:rPr>
              <a:t>Objetivo del Proyecto</a:t>
            </a:r>
          </a:p>
          <a:p>
            <a:pPr algn="ctr"/>
            <a:endParaRPr lang="es-VE" dirty="0">
              <a:solidFill>
                <a:schemeClr val="bg1"/>
              </a:solidFill>
            </a:endParaRPr>
          </a:p>
          <a:p>
            <a:r>
              <a:rPr lang="es-VE" dirty="0">
                <a:solidFill>
                  <a:schemeClr val="bg1"/>
                </a:solidFill>
              </a:rPr>
              <a:t>Instalar en Venezuela en un período no mayor a 10 meses una producción de 40 Megavatios anuales  lo cual equivale a dieciocho millones trescientos mil (18.3000.000) de obleas anuales.</a:t>
            </a:r>
          </a:p>
          <a:p>
            <a:r>
              <a:rPr lang="es-VE" dirty="0">
                <a:solidFill>
                  <a:schemeClr val="bg1"/>
                </a:solidFill>
              </a:rPr>
              <a:t>Las primeros 12 millones de obleas de producción de nuestra planta será colocada en los mercados internacionales, para satisfacer y cumplir con los compromisos contraídos destinadas a los clientes de Alemania y China, de acuerdo con lo establecido con GPS. Este contrato nos permitiría facturar y generar divisas no petroleras para pagar el  financiamiento requerido para armar una planta de este calibre.</a:t>
            </a:r>
            <a:endParaRPr lang="es-ES" dirty="0">
              <a:solidFill>
                <a:schemeClr val="bg1"/>
              </a:solidFill>
            </a:endParaRPr>
          </a:p>
        </p:txBody>
      </p:sp>
      <p:sp>
        <p:nvSpPr>
          <p:cNvPr id="22535" name="AutoShape 7">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pic>
        <p:nvPicPr>
          <p:cNvPr id="22536" name="Objeto 3"/>
          <p:cNvPicPr>
            <a:picLocks noChangeArrowheads="1"/>
          </p:cNvPicPr>
          <p:nvPr/>
        </p:nvPicPr>
        <p:blipFill>
          <a:blip r:embed="rId4" cstate="print"/>
          <a:srcRect b="-1230"/>
          <a:stretch>
            <a:fillRect/>
          </a:stretch>
        </p:blipFill>
        <p:spPr bwMode="auto">
          <a:xfrm>
            <a:off x="395288" y="5516563"/>
            <a:ext cx="5689600" cy="931862"/>
          </a:xfrm>
          <a:prstGeom prst="rect">
            <a:avLst/>
          </a:prstGeom>
          <a:noFill/>
          <a:ln w="9525">
            <a:noFill/>
            <a:miter lim="800000"/>
            <a:headEnd/>
            <a:tailEnd/>
          </a:ln>
        </p:spPr>
      </p:pic>
    </p:spTree>
  </p:cSld>
  <p:clrMapOvr>
    <a:masterClrMapping/>
  </p:clrMapOvr>
  <p:transition>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6" name="Picture 4" descr="untitled"/>
          <p:cNvPicPr>
            <a:picLocks noChangeAspect="1" noChangeArrowheads="1"/>
          </p:cNvPicPr>
          <p:nvPr/>
        </p:nvPicPr>
        <p:blipFill>
          <a:blip r:embed="rId2" cstate="print"/>
          <a:srcRect/>
          <a:stretch>
            <a:fillRect/>
          </a:stretch>
        </p:blipFill>
        <p:spPr bwMode="auto">
          <a:xfrm>
            <a:off x="0" y="-30163"/>
            <a:ext cx="9144000" cy="6888163"/>
          </a:xfrm>
          <a:prstGeom prst="rect">
            <a:avLst/>
          </a:prstGeom>
          <a:noFill/>
        </p:spPr>
      </p:pic>
      <p:sp>
        <p:nvSpPr>
          <p:cNvPr id="13317" name="AutoShape 5">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13318" name="Text Box 6"/>
          <p:cNvSpPr txBox="1">
            <a:spLocks noChangeArrowheads="1"/>
          </p:cNvSpPr>
          <p:nvPr/>
        </p:nvSpPr>
        <p:spPr bwMode="auto">
          <a:xfrm>
            <a:off x="3995738" y="333375"/>
            <a:ext cx="4826000" cy="5859463"/>
          </a:xfrm>
          <a:prstGeom prst="rect">
            <a:avLst/>
          </a:prstGeom>
          <a:noFill/>
          <a:ln w="9525">
            <a:noFill/>
            <a:miter lim="800000"/>
            <a:headEnd/>
            <a:tailEnd/>
          </a:ln>
          <a:effectLst/>
        </p:spPr>
        <p:txBody>
          <a:bodyPr>
            <a:spAutoFit/>
          </a:bodyPr>
          <a:lstStyle/>
          <a:p>
            <a:pPr algn="ctr"/>
            <a:r>
              <a:rPr lang="es-ES" b="1" u="sng" dirty="0">
                <a:solidFill>
                  <a:schemeClr val="bg1"/>
                </a:solidFill>
              </a:rPr>
              <a:t>CONCLUSIÓN</a:t>
            </a:r>
          </a:p>
          <a:p>
            <a:pPr algn="ctr"/>
            <a:endParaRPr lang="es-ES" dirty="0">
              <a:solidFill>
                <a:schemeClr val="bg1"/>
              </a:solidFill>
            </a:endParaRPr>
          </a:p>
          <a:p>
            <a:pPr>
              <a:buFont typeface="Wingdings" pitchFamily="2" charset="2"/>
              <a:buChar char="Ø"/>
            </a:pPr>
            <a:r>
              <a:rPr lang="es-ES" dirty="0">
                <a:solidFill>
                  <a:schemeClr val="bg1"/>
                </a:solidFill>
              </a:rPr>
              <a:t>Venezuela reivindicará su papel como potencia energética mundial con estrategias de valor que garanticen el avance de nuestra economía.</a:t>
            </a:r>
          </a:p>
          <a:p>
            <a:pPr>
              <a:buFont typeface="Wingdings" pitchFamily="2" charset="2"/>
              <a:buChar char="Ø"/>
            </a:pPr>
            <a:r>
              <a:rPr lang="es-ES" dirty="0">
                <a:solidFill>
                  <a:schemeClr val="bg1"/>
                </a:solidFill>
              </a:rPr>
              <a:t>Se debe crear conciencia en la población venezolana debido a que el petróleo se está agotando y no hay sustituto para mantener el nivel de vida mundial.</a:t>
            </a:r>
          </a:p>
          <a:p>
            <a:pPr>
              <a:buFont typeface="Wingdings" pitchFamily="2" charset="2"/>
              <a:buChar char="Ø"/>
            </a:pPr>
            <a:r>
              <a:rPr lang="es-ES" dirty="0">
                <a:solidFill>
                  <a:schemeClr val="bg1"/>
                </a:solidFill>
              </a:rPr>
              <a:t>Basándonos en los daños que han causado las distintas implementaciones del capitalismo, se debe aumentar la eficiencia en cuanto al impacto ambiental que éstas causan debido a sus actividades ecológicamente insostenibles.</a:t>
            </a:r>
          </a:p>
          <a:p>
            <a:pPr>
              <a:buFont typeface="Wingdings" pitchFamily="2" charset="2"/>
              <a:buChar char="Ø"/>
            </a:pPr>
            <a:r>
              <a:rPr lang="es-ES" dirty="0">
                <a:solidFill>
                  <a:schemeClr val="bg1"/>
                </a:solidFill>
              </a:rPr>
              <a:t>En cuanto a la relación entre los países latinoamericanos debemos estrechar nuestros lazos para aumentar las oportunidades de integración económica, social y cultural.</a:t>
            </a:r>
            <a:endParaRPr lang="es-ES_tradnl" dirty="0">
              <a:solidFill>
                <a:schemeClr val="bg1"/>
              </a:solidFill>
            </a:endParaRPr>
          </a:p>
        </p:txBody>
      </p:sp>
      <p:pic>
        <p:nvPicPr>
          <p:cNvPr id="13322" name="Picture 10" descr="egover"/>
          <p:cNvPicPr>
            <a:picLocks noChangeAspect="1" noChangeArrowheads="1"/>
          </p:cNvPicPr>
          <p:nvPr/>
        </p:nvPicPr>
        <p:blipFill>
          <a:blip r:embed="rId4" cstate="print"/>
          <a:srcRect/>
          <a:stretch>
            <a:fillRect/>
          </a:stretch>
        </p:blipFill>
        <p:spPr bwMode="auto">
          <a:xfrm rot="-999120">
            <a:off x="827088" y="2276475"/>
            <a:ext cx="2686050" cy="2581275"/>
          </a:xfrm>
          <a:prstGeom prst="rect">
            <a:avLst/>
          </a:prstGeom>
          <a:noFill/>
        </p:spPr>
      </p:pic>
    </p:spTree>
  </p:cSld>
  <p:clrMapOvr>
    <a:masterClrMapping/>
  </p:clrMapOvr>
  <p:transition>
    <p:comb/>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sp>
        <p:nvSpPr>
          <p:cNvPr id="14341" name="AutoShape 5">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14342" name="WordArt 6"/>
          <p:cNvSpPr>
            <a:spLocks noChangeArrowheads="1" noChangeShapeType="1" noTextEdit="1"/>
          </p:cNvSpPr>
          <p:nvPr/>
        </p:nvSpPr>
        <p:spPr bwMode="auto">
          <a:xfrm>
            <a:off x="2555875" y="2133600"/>
            <a:ext cx="4610100" cy="2698750"/>
          </a:xfrm>
          <a:prstGeom prst="rect">
            <a:avLst/>
          </a:prstGeom>
        </p:spPr>
        <p:txBody>
          <a:bodyPr wrap="none" fromWordArt="1">
            <a:prstTxWarp prst="textPlain">
              <a:avLst>
                <a:gd name="adj" fmla="val 50000"/>
              </a:avLst>
            </a:prstTxWarp>
          </a:bodyPr>
          <a:lstStyle/>
          <a:p>
            <a:pPr algn="ctr"/>
            <a:r>
              <a:rPr lang="es-ES" sz="3600" kern="10" spc="720">
                <a:ln w="9525">
                  <a:noFill/>
                  <a:round/>
                  <a:headEnd/>
                  <a:tailEnd/>
                </a:ln>
                <a:gradFill rotWithShape="0">
                  <a:gsLst>
                    <a:gs pos="0">
                      <a:srgbClr val="AAAAAA"/>
                    </a:gs>
                    <a:gs pos="100000">
                      <a:srgbClr val="FFFFFF"/>
                    </a:gs>
                  </a:gsLst>
                  <a:lin ang="5400000" scaled="1"/>
                </a:gradFill>
                <a:effectLst>
                  <a:outerShdw dist="45791" dir="3378596" algn="ctr" rotWithShape="0">
                    <a:srgbClr val="4D4D4D">
                      <a:alpha val="80000"/>
                    </a:srgbClr>
                  </a:outerShdw>
                </a:effectLst>
                <a:latin typeface="Arial Black"/>
              </a:rPr>
              <a:t>Fin</a:t>
            </a:r>
          </a:p>
        </p:txBody>
      </p:sp>
      <p:pic>
        <p:nvPicPr>
          <p:cNvPr id="14343" name="Picture 7" descr="Gracias"/>
          <p:cNvPicPr>
            <a:picLocks noChangeAspect="1" noChangeArrowheads="1"/>
          </p:cNvPicPr>
          <p:nvPr/>
        </p:nvPicPr>
        <p:blipFill>
          <a:blip r:embed="rId4" cstate="print"/>
          <a:srcRect/>
          <a:stretch>
            <a:fillRect/>
          </a:stretch>
        </p:blipFill>
        <p:spPr bwMode="auto">
          <a:xfrm rot="-1880447">
            <a:off x="611188" y="404813"/>
            <a:ext cx="2232025" cy="2232025"/>
          </a:xfrm>
          <a:prstGeom prst="rect">
            <a:avLst/>
          </a:prstGeom>
          <a:noFill/>
        </p:spPr>
      </p:pic>
      <p:pic>
        <p:nvPicPr>
          <p:cNvPr id="14345" name="Picture 9" descr="gracias+pantera"/>
          <p:cNvPicPr>
            <a:picLocks noChangeAspect="1" noChangeArrowheads="1"/>
          </p:cNvPicPr>
          <p:nvPr/>
        </p:nvPicPr>
        <p:blipFill>
          <a:blip r:embed="rId5" cstate="print"/>
          <a:srcRect/>
          <a:stretch>
            <a:fillRect/>
          </a:stretch>
        </p:blipFill>
        <p:spPr bwMode="auto">
          <a:xfrm>
            <a:off x="6443663" y="260350"/>
            <a:ext cx="2311400" cy="2376488"/>
          </a:xfrm>
          <a:prstGeom prst="rect">
            <a:avLst/>
          </a:prstGeom>
          <a:noFill/>
        </p:spPr>
      </p:pic>
    </p:spTree>
  </p:cSld>
  <p:clrMapOvr>
    <a:masterClrMapping/>
  </p:clrMapOvr>
  <p:transition>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untitle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8" name="7 Marcador de contenido"/>
          <p:cNvSpPr>
            <a:spLocks noGrp="1"/>
          </p:cNvSpPr>
          <p:nvPr>
            <p:ph/>
          </p:nvPr>
        </p:nvSpPr>
        <p:spPr/>
        <p:txBody>
          <a:bodyPr/>
          <a:lstStyle/>
          <a:p>
            <a:endParaRPr lang="es-ES"/>
          </a:p>
        </p:txBody>
      </p:sp>
      <p:graphicFrame>
        <p:nvGraphicFramePr>
          <p:cNvPr id="12" name="11 Diagrama"/>
          <p:cNvGraphicFramePr/>
          <p:nvPr/>
        </p:nvGraphicFramePr>
        <p:xfrm>
          <a:off x="-109537" y="585787"/>
          <a:ext cx="9363075" cy="5686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untitle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4101" name="Text Box 5"/>
          <p:cNvSpPr txBox="1">
            <a:spLocks noChangeArrowheads="1"/>
          </p:cNvSpPr>
          <p:nvPr/>
        </p:nvSpPr>
        <p:spPr bwMode="auto">
          <a:xfrm>
            <a:off x="3419475" y="836613"/>
            <a:ext cx="5400675" cy="5310187"/>
          </a:xfrm>
          <a:prstGeom prst="rect">
            <a:avLst/>
          </a:prstGeom>
          <a:noFill/>
          <a:ln w="9525">
            <a:noFill/>
            <a:miter lim="800000"/>
            <a:headEnd/>
            <a:tailEnd/>
          </a:ln>
          <a:effectLst/>
        </p:spPr>
        <p:txBody>
          <a:bodyPr>
            <a:spAutoFit/>
          </a:bodyPr>
          <a:lstStyle/>
          <a:p>
            <a:pPr algn="just">
              <a:spcBef>
                <a:spcPct val="50000"/>
              </a:spcBef>
            </a:pPr>
            <a:r>
              <a:rPr lang="es-ES" dirty="0">
                <a:solidFill>
                  <a:schemeClr val="bg1"/>
                </a:solidFill>
              </a:rPr>
              <a:t>El acervo energético del país posibilita una estrategia que combina el uso soberano del recurso con la integración regional y mundial. El petróleo continuará siendo decisivo para la captación de recursos del exterior, la generación de inversiones productivas internas, la satisfacción y la consolidación del Modelo Productivo Socialista. Dado el crecimiento de la demanda mundial del petróleo, todo indica que para su satisfacción, crecerá más aceleradamente la producción del petróleo, lo que otorga a Venezuela una ventaja adicional debido a que la mayor parte de sus reservas están constituidas por petróleo. De manera que necesariamente, la política de plena soberanía petrolera es una política internacional, de alianza con todos aquellos países que insistan en desarrollarse como naciones y no aceptar marginarse en un mundo supuestamente globalizado. </a:t>
            </a:r>
            <a:endParaRPr lang="es-ES_tradnl" dirty="0">
              <a:solidFill>
                <a:schemeClr val="bg1"/>
              </a:solidFill>
            </a:endParaRPr>
          </a:p>
        </p:txBody>
      </p:sp>
      <p:sp>
        <p:nvSpPr>
          <p:cNvPr id="4102" name="AutoShape 6">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4103" name="Text Box 7"/>
          <p:cNvSpPr txBox="1">
            <a:spLocks noChangeArrowheads="1"/>
          </p:cNvSpPr>
          <p:nvPr/>
        </p:nvSpPr>
        <p:spPr bwMode="auto">
          <a:xfrm>
            <a:off x="3348038" y="333375"/>
            <a:ext cx="5184775" cy="366713"/>
          </a:xfrm>
          <a:prstGeom prst="rect">
            <a:avLst/>
          </a:prstGeom>
          <a:noFill/>
          <a:ln w="9525">
            <a:noFill/>
            <a:miter lim="800000"/>
            <a:headEnd/>
            <a:tailEnd/>
          </a:ln>
          <a:effectLst/>
        </p:spPr>
        <p:txBody>
          <a:bodyPr>
            <a:spAutoFit/>
          </a:bodyPr>
          <a:lstStyle/>
          <a:p>
            <a:pPr algn="ctr">
              <a:spcBef>
                <a:spcPct val="50000"/>
              </a:spcBef>
            </a:pPr>
            <a:r>
              <a:rPr lang="es-ES_tradnl" b="1" u="sng" dirty="0">
                <a:solidFill>
                  <a:schemeClr val="bg1"/>
                </a:solidFill>
              </a:rPr>
              <a:t>Venezuela: Potencia Energética Mundial</a:t>
            </a:r>
            <a:r>
              <a:rPr lang="es-ES_tradnl" u="sng" dirty="0"/>
              <a:t> </a:t>
            </a:r>
          </a:p>
        </p:txBody>
      </p:sp>
      <p:pic>
        <p:nvPicPr>
          <p:cNvPr id="4104" name="Picture 8" descr="Bolivar"/>
          <p:cNvPicPr>
            <a:picLocks noChangeAspect="1" noChangeArrowheads="1"/>
          </p:cNvPicPr>
          <p:nvPr/>
        </p:nvPicPr>
        <p:blipFill>
          <a:blip r:embed="rId4" cstate="print"/>
          <a:srcRect/>
          <a:stretch>
            <a:fillRect/>
          </a:stretch>
        </p:blipFill>
        <p:spPr bwMode="auto">
          <a:xfrm rot="-922516">
            <a:off x="827088" y="260350"/>
            <a:ext cx="2135187" cy="1789113"/>
          </a:xfrm>
          <a:prstGeom prst="rect">
            <a:avLst/>
          </a:prstGeom>
          <a:noFill/>
        </p:spPr>
      </p:pic>
      <p:pic>
        <p:nvPicPr>
          <p:cNvPr id="4105" name="Picture 9" descr="pps"/>
          <p:cNvPicPr>
            <a:picLocks noChangeAspect="1" noChangeArrowheads="1"/>
          </p:cNvPicPr>
          <p:nvPr/>
        </p:nvPicPr>
        <p:blipFill>
          <a:blip r:embed="rId5" cstate="print"/>
          <a:srcRect/>
          <a:stretch>
            <a:fillRect/>
          </a:stretch>
        </p:blipFill>
        <p:spPr bwMode="auto">
          <a:xfrm>
            <a:off x="900113" y="3213100"/>
            <a:ext cx="2276475" cy="2314575"/>
          </a:xfrm>
          <a:prstGeom prst="rect">
            <a:avLst/>
          </a:prstGeom>
          <a:noFill/>
        </p:spPr>
      </p:pic>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untitled"/>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125" name="Text Box 5"/>
          <p:cNvSpPr txBox="1">
            <a:spLocks noChangeArrowheads="1"/>
          </p:cNvSpPr>
          <p:nvPr/>
        </p:nvSpPr>
        <p:spPr bwMode="auto">
          <a:xfrm>
            <a:off x="2484438" y="765175"/>
            <a:ext cx="6265862" cy="5273675"/>
          </a:xfrm>
          <a:prstGeom prst="rect">
            <a:avLst/>
          </a:prstGeom>
          <a:noFill/>
          <a:ln w="9525">
            <a:noFill/>
            <a:miter lim="800000"/>
            <a:headEnd/>
            <a:tailEnd/>
          </a:ln>
          <a:effectLst/>
        </p:spPr>
        <p:txBody>
          <a:bodyPr>
            <a:spAutoFit/>
          </a:bodyPr>
          <a:lstStyle/>
          <a:p>
            <a:pPr lvl="4">
              <a:buFont typeface="Wingdings" pitchFamily="2" charset="2"/>
              <a:buChar char="Ø"/>
            </a:pPr>
            <a:r>
              <a:rPr lang="es-ES" sz="2000" dirty="0">
                <a:solidFill>
                  <a:schemeClr val="bg1"/>
                </a:solidFill>
              </a:rPr>
              <a:t>Convertir a Venezuela en una potencia energética regional y fortalecer la integración energética latinoamericana y caribeña.</a:t>
            </a:r>
          </a:p>
          <a:p>
            <a:pPr lvl="4">
              <a:buFont typeface="Wingdings" pitchFamily="2" charset="2"/>
              <a:buChar char="Ø"/>
            </a:pPr>
            <a:r>
              <a:rPr lang="es-ES" sz="2000" dirty="0">
                <a:solidFill>
                  <a:schemeClr val="bg1"/>
                </a:solidFill>
              </a:rPr>
              <a:t> Acelerar la siembra de petróleo, profundizando la internalización de los hidrocarburos para fortalecer la diversificación productiva y la inclusión social.</a:t>
            </a:r>
          </a:p>
          <a:p>
            <a:pPr lvl="4">
              <a:buFont typeface="Wingdings" pitchFamily="2" charset="2"/>
              <a:buChar char="Ø"/>
            </a:pPr>
            <a:r>
              <a:rPr lang="es-ES" sz="2000" dirty="0">
                <a:solidFill>
                  <a:schemeClr val="bg1"/>
                </a:solidFill>
              </a:rPr>
              <a:t> Asegurar que la producción y el consumo de energía contribuyan a la preservación del ambiente. </a:t>
            </a:r>
          </a:p>
          <a:p>
            <a:pPr lvl="4">
              <a:buFont typeface="Wingdings" pitchFamily="2" charset="2"/>
              <a:buChar char="Ø"/>
            </a:pPr>
            <a:r>
              <a:rPr lang="es-ES" sz="2000" dirty="0">
                <a:solidFill>
                  <a:schemeClr val="bg1"/>
                </a:solidFill>
              </a:rPr>
              <a:t>Propiciar, un cambio radical hacia la generación térmica de energía eléctrica adicional con base en el gas y otras fuentes de energía alternativas </a:t>
            </a:r>
            <a:endParaRPr lang="es-ES_tradnl" sz="2000" dirty="0">
              <a:solidFill>
                <a:schemeClr val="bg1"/>
              </a:solidFill>
            </a:endParaRPr>
          </a:p>
        </p:txBody>
      </p:sp>
      <p:sp>
        <p:nvSpPr>
          <p:cNvPr id="5127" name="AutoShape 7">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5128" name="Text Box 8"/>
          <p:cNvSpPr txBox="1">
            <a:spLocks noChangeArrowheads="1"/>
          </p:cNvSpPr>
          <p:nvPr/>
        </p:nvSpPr>
        <p:spPr bwMode="auto">
          <a:xfrm>
            <a:off x="5003800" y="333375"/>
            <a:ext cx="2447925" cy="366713"/>
          </a:xfrm>
          <a:prstGeom prst="rect">
            <a:avLst/>
          </a:prstGeom>
          <a:noFill/>
          <a:ln w="9525">
            <a:noFill/>
            <a:miter lim="800000"/>
            <a:headEnd/>
            <a:tailEnd/>
          </a:ln>
          <a:effectLst/>
        </p:spPr>
        <p:txBody>
          <a:bodyPr>
            <a:spAutoFit/>
          </a:bodyPr>
          <a:lstStyle/>
          <a:p>
            <a:pPr algn="ctr">
              <a:spcBef>
                <a:spcPct val="50000"/>
              </a:spcBef>
            </a:pPr>
            <a:r>
              <a:rPr lang="es-ES_tradnl" b="1" u="sng" dirty="0">
                <a:solidFill>
                  <a:schemeClr val="bg1"/>
                </a:solidFill>
              </a:rPr>
              <a:t>OBJETIVOS </a:t>
            </a:r>
          </a:p>
        </p:txBody>
      </p:sp>
      <p:pic>
        <p:nvPicPr>
          <p:cNvPr id="5130" name="Picture 10" descr="objetivos">
            <a:hlinkClick r:id="rId4"/>
          </p:cNvPr>
          <p:cNvPicPr>
            <a:picLocks noChangeAspect="1" noChangeArrowheads="1"/>
          </p:cNvPicPr>
          <p:nvPr/>
        </p:nvPicPr>
        <p:blipFill>
          <a:blip r:embed="rId5" cstate="print"/>
          <a:srcRect/>
          <a:stretch>
            <a:fillRect/>
          </a:stretch>
        </p:blipFill>
        <p:spPr bwMode="auto">
          <a:xfrm rot="-1172199">
            <a:off x="1139825" y="350838"/>
            <a:ext cx="2303463" cy="1547812"/>
          </a:xfrm>
          <a:prstGeom prst="rect">
            <a:avLst/>
          </a:prstGeom>
          <a:noFill/>
        </p:spPr>
      </p:pic>
      <p:pic>
        <p:nvPicPr>
          <p:cNvPr id="5132" name="Picture 12" descr="flag_of_venezuela"/>
          <p:cNvPicPr>
            <a:picLocks noChangeAspect="1" noChangeArrowheads="1"/>
          </p:cNvPicPr>
          <p:nvPr/>
        </p:nvPicPr>
        <p:blipFill>
          <a:blip r:embed="rId6" cstate="print"/>
          <a:srcRect/>
          <a:stretch>
            <a:fillRect/>
          </a:stretch>
        </p:blipFill>
        <p:spPr bwMode="auto">
          <a:xfrm>
            <a:off x="971550" y="3068638"/>
            <a:ext cx="2881313" cy="1919287"/>
          </a:xfrm>
          <a:prstGeom prst="rect">
            <a:avLst/>
          </a:prstGeom>
          <a:noFill/>
        </p:spPr>
      </p:pic>
    </p:spTree>
  </p:cSld>
  <p:clrMapOvr>
    <a:masterClrMapping/>
  </p:clrMapOvr>
  <p:transition>
    <p:comb/>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9" name="Picture 5"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sp>
        <p:nvSpPr>
          <p:cNvPr id="6150" name="Text Box 6"/>
          <p:cNvSpPr txBox="1">
            <a:spLocks noChangeArrowheads="1"/>
          </p:cNvSpPr>
          <p:nvPr/>
        </p:nvSpPr>
        <p:spPr bwMode="auto">
          <a:xfrm>
            <a:off x="3382963" y="620713"/>
            <a:ext cx="5761037" cy="4524315"/>
          </a:xfrm>
          <a:prstGeom prst="rect">
            <a:avLst/>
          </a:prstGeom>
          <a:noFill/>
          <a:ln w="9525">
            <a:noFill/>
            <a:miter lim="800000"/>
            <a:headEnd/>
            <a:tailEnd/>
          </a:ln>
          <a:effectLst/>
        </p:spPr>
        <p:txBody>
          <a:bodyPr>
            <a:spAutoFit/>
          </a:bodyPr>
          <a:lstStyle/>
          <a:p>
            <a:pPr algn="ctr"/>
            <a:r>
              <a:rPr lang="es-ES" b="1" u="sng" dirty="0">
                <a:solidFill>
                  <a:schemeClr val="bg1"/>
                </a:solidFill>
              </a:rPr>
              <a:t>ALTERVEN</a:t>
            </a:r>
          </a:p>
          <a:p>
            <a:pPr algn="ctr"/>
            <a:r>
              <a:rPr lang="es-ES" b="1" dirty="0">
                <a:solidFill>
                  <a:schemeClr val="bg1"/>
                </a:solidFill>
              </a:rPr>
              <a:t> (Alternativas Energéticas para Venezuela)</a:t>
            </a:r>
          </a:p>
          <a:p>
            <a:pPr algn="ctr"/>
            <a:endParaRPr lang="es-ES" b="1" dirty="0" smtClean="0">
              <a:solidFill>
                <a:schemeClr val="bg1"/>
              </a:solidFill>
            </a:endParaRPr>
          </a:p>
          <a:p>
            <a:pPr algn="ctr"/>
            <a:r>
              <a:rPr lang="es-ES" b="1" u="sng" dirty="0" smtClean="0">
                <a:solidFill>
                  <a:schemeClr val="bg1"/>
                </a:solidFill>
              </a:rPr>
              <a:t>PROYECTO </a:t>
            </a:r>
            <a:r>
              <a:rPr lang="es-ES" b="1" u="sng" dirty="0">
                <a:solidFill>
                  <a:schemeClr val="bg1"/>
                </a:solidFill>
              </a:rPr>
              <a:t>BIOMASA</a:t>
            </a:r>
          </a:p>
          <a:p>
            <a:pPr algn="ctr"/>
            <a:endParaRPr lang="es-ES" b="1" dirty="0">
              <a:solidFill>
                <a:schemeClr val="bg1"/>
              </a:solidFill>
            </a:endParaRPr>
          </a:p>
          <a:p>
            <a:r>
              <a:rPr lang="es-ES" b="1" dirty="0">
                <a:solidFill>
                  <a:schemeClr val="bg1"/>
                </a:solidFill>
              </a:rPr>
              <a:t>“Biomasa”:</a:t>
            </a:r>
            <a:r>
              <a:rPr lang="es-ES" dirty="0">
                <a:solidFill>
                  <a:schemeClr val="bg1"/>
                </a:solidFill>
              </a:rPr>
              <a:t> Es el desecho vegetal y animal </a:t>
            </a:r>
          </a:p>
          <a:p>
            <a:r>
              <a:rPr lang="es-ES" dirty="0">
                <a:solidFill>
                  <a:schemeClr val="bg1"/>
                </a:solidFill>
              </a:rPr>
              <a:t>compuesto de elementos como el carbono e hidrógeno. </a:t>
            </a:r>
          </a:p>
          <a:p>
            <a:r>
              <a:rPr lang="es-ES" dirty="0">
                <a:solidFill>
                  <a:schemeClr val="bg1"/>
                </a:solidFill>
              </a:rPr>
              <a:t> Incluye desechos forestales, maíz, cáscaras de maní,  </a:t>
            </a:r>
          </a:p>
          <a:p>
            <a:r>
              <a:rPr lang="es-ES" dirty="0">
                <a:solidFill>
                  <a:schemeClr val="bg1"/>
                </a:solidFill>
              </a:rPr>
              <a:t>grama cortada, hojas y ramas caídas de los  árboles, excrementos de vacas y otros animales, etc. </a:t>
            </a:r>
          </a:p>
          <a:p>
            <a:r>
              <a:rPr lang="es-ES" dirty="0">
                <a:solidFill>
                  <a:schemeClr val="bg1"/>
                </a:solidFill>
              </a:rPr>
              <a:t>La tecnología de gasificación de la Biomasa libera la energía que se encuentra atrapada en las composiciones químicas de estos desechos convirtiéndola en energía eléctrica.</a:t>
            </a:r>
          </a:p>
          <a:p>
            <a:endParaRPr lang="es-ES_tradnl" dirty="0">
              <a:solidFill>
                <a:schemeClr val="bg1"/>
              </a:solidFill>
            </a:endParaRPr>
          </a:p>
        </p:txBody>
      </p:sp>
      <p:sp>
        <p:nvSpPr>
          <p:cNvPr id="6152" name="AutoShape 8">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pic>
        <p:nvPicPr>
          <p:cNvPr id="6154" name="Picture 10" descr="1247785830"/>
          <p:cNvPicPr>
            <a:picLocks noChangeAspect="1" noChangeArrowheads="1"/>
          </p:cNvPicPr>
          <p:nvPr/>
        </p:nvPicPr>
        <p:blipFill>
          <a:blip r:embed="rId4" cstate="print"/>
          <a:srcRect/>
          <a:stretch>
            <a:fillRect/>
          </a:stretch>
        </p:blipFill>
        <p:spPr bwMode="auto">
          <a:xfrm rot="-674767">
            <a:off x="900113" y="260350"/>
            <a:ext cx="2232025" cy="1674813"/>
          </a:xfrm>
          <a:prstGeom prst="rect">
            <a:avLst/>
          </a:prstGeom>
          <a:noFill/>
        </p:spPr>
      </p:pic>
      <p:pic>
        <p:nvPicPr>
          <p:cNvPr id="6161" name="Picture 17" descr="biomasa"/>
          <p:cNvPicPr>
            <a:picLocks noChangeAspect="1" noChangeArrowheads="1"/>
          </p:cNvPicPr>
          <p:nvPr/>
        </p:nvPicPr>
        <p:blipFill>
          <a:blip r:embed="rId5" cstate="print"/>
          <a:srcRect/>
          <a:stretch>
            <a:fillRect/>
          </a:stretch>
        </p:blipFill>
        <p:spPr bwMode="auto">
          <a:xfrm rot="-857325">
            <a:off x="827088" y="2781300"/>
            <a:ext cx="2381250" cy="2095500"/>
          </a:xfrm>
          <a:prstGeom prst="rect">
            <a:avLst/>
          </a:prstGeom>
          <a:noFill/>
        </p:spPr>
      </p:pic>
    </p:spTree>
  </p:cSld>
  <p:clrMapOvr>
    <a:masterClrMapping/>
  </p:clrMapOvr>
  <p:transition>
    <p:comb/>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0" name="Picture 4"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pic>
        <p:nvPicPr>
          <p:cNvPr id="19461" name="Picture 5" descr="venezuela_dona_bombillas_ahorradoras_de_energia_para_honduras"/>
          <p:cNvPicPr>
            <a:picLocks noChangeAspect="1" noChangeArrowheads="1"/>
          </p:cNvPicPr>
          <p:nvPr/>
        </p:nvPicPr>
        <p:blipFill>
          <a:blip r:embed="rId3" cstate="print"/>
          <a:srcRect/>
          <a:stretch>
            <a:fillRect/>
          </a:stretch>
        </p:blipFill>
        <p:spPr bwMode="auto">
          <a:xfrm rot="-978961">
            <a:off x="971550" y="476250"/>
            <a:ext cx="2447925" cy="1952625"/>
          </a:xfrm>
          <a:prstGeom prst="rect">
            <a:avLst/>
          </a:prstGeom>
          <a:noFill/>
        </p:spPr>
      </p:pic>
      <p:pic>
        <p:nvPicPr>
          <p:cNvPr id="19462" name="Picture 6" descr="ciclo_biomasa_cs"/>
          <p:cNvPicPr>
            <a:picLocks noChangeAspect="1" noChangeArrowheads="1"/>
          </p:cNvPicPr>
          <p:nvPr/>
        </p:nvPicPr>
        <p:blipFill>
          <a:blip r:embed="rId4" cstate="print"/>
          <a:srcRect/>
          <a:stretch>
            <a:fillRect/>
          </a:stretch>
        </p:blipFill>
        <p:spPr bwMode="auto">
          <a:xfrm rot="-2585278">
            <a:off x="771525" y="3432175"/>
            <a:ext cx="2592388" cy="1655763"/>
          </a:xfrm>
          <a:prstGeom prst="rect">
            <a:avLst/>
          </a:prstGeom>
          <a:noFill/>
        </p:spPr>
      </p:pic>
      <p:sp>
        <p:nvSpPr>
          <p:cNvPr id="19463" name="Text Box 7"/>
          <p:cNvSpPr txBox="1">
            <a:spLocks noChangeArrowheads="1"/>
          </p:cNvSpPr>
          <p:nvPr/>
        </p:nvSpPr>
        <p:spPr bwMode="auto">
          <a:xfrm>
            <a:off x="4427538" y="765175"/>
            <a:ext cx="4321175" cy="2976563"/>
          </a:xfrm>
          <a:prstGeom prst="rect">
            <a:avLst/>
          </a:prstGeom>
          <a:noFill/>
          <a:ln w="9525">
            <a:noFill/>
            <a:miter lim="800000"/>
            <a:headEnd/>
            <a:tailEnd/>
          </a:ln>
          <a:effectLst/>
        </p:spPr>
        <p:txBody>
          <a:bodyPr>
            <a:spAutoFit/>
          </a:bodyPr>
          <a:lstStyle/>
          <a:p>
            <a:r>
              <a:rPr lang="es-ES">
                <a:solidFill>
                  <a:schemeClr val="bg1"/>
                </a:solidFill>
              </a:rPr>
              <a:t>Está comprobado que usando Biomasa el planeta puede obtener el 50% de la energía eléctrica que consume y al mismo tiempo ayuda a cumplir con las metas establecidas por “Protocolo de KYOTO”, para la reducción de la emisión de dióxido de carbono (efecto invernadero) causa principal del calentamiento global.</a:t>
            </a:r>
          </a:p>
          <a:p>
            <a:pPr>
              <a:spcBef>
                <a:spcPct val="50000"/>
              </a:spcBef>
            </a:pPr>
            <a:endParaRPr lang="es-ES"/>
          </a:p>
        </p:txBody>
      </p:sp>
      <p:sp>
        <p:nvSpPr>
          <p:cNvPr id="19464" name="AutoShape 8">
            <a:hlinkClick r:id="rId5"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pic>
        <p:nvPicPr>
          <p:cNvPr id="19466" name="Picture 10" descr="calentamiento_global"/>
          <p:cNvPicPr>
            <a:picLocks noChangeAspect="1" noChangeArrowheads="1"/>
          </p:cNvPicPr>
          <p:nvPr/>
        </p:nvPicPr>
        <p:blipFill>
          <a:blip r:embed="rId6" cstate="print"/>
          <a:srcRect/>
          <a:stretch>
            <a:fillRect/>
          </a:stretch>
        </p:blipFill>
        <p:spPr bwMode="auto">
          <a:xfrm rot="557372">
            <a:off x="4716463" y="3573463"/>
            <a:ext cx="2663825" cy="2592387"/>
          </a:xfrm>
          <a:prstGeom prst="rect">
            <a:avLst/>
          </a:prstGeom>
          <a:noFill/>
        </p:spPr>
      </p:pic>
    </p:spTree>
  </p:cSld>
  <p:clrMapOvr>
    <a:masterClrMapping/>
  </p:clrMapOvr>
  <p:transition>
    <p:comb/>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5" name="Picture 5"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sp>
        <p:nvSpPr>
          <p:cNvPr id="10246" name="AutoShape 6">
            <a:hlinkClick r:id="rId3"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
        <p:nvSpPr>
          <p:cNvPr id="10247" name="Text Box 7"/>
          <p:cNvSpPr txBox="1">
            <a:spLocks noChangeArrowheads="1"/>
          </p:cNvSpPr>
          <p:nvPr/>
        </p:nvSpPr>
        <p:spPr bwMode="auto">
          <a:xfrm>
            <a:off x="4787900" y="620713"/>
            <a:ext cx="3816350" cy="5035550"/>
          </a:xfrm>
          <a:prstGeom prst="rect">
            <a:avLst/>
          </a:prstGeom>
          <a:noFill/>
          <a:ln w="9525">
            <a:noFill/>
            <a:miter lim="800000"/>
            <a:headEnd/>
            <a:tailEnd/>
          </a:ln>
          <a:effectLst/>
        </p:spPr>
        <p:txBody>
          <a:bodyPr>
            <a:spAutoFit/>
          </a:bodyPr>
          <a:lstStyle/>
          <a:p>
            <a:pPr algn="ctr"/>
            <a:r>
              <a:rPr lang="es-ES" b="1" u="sng" dirty="0">
                <a:solidFill>
                  <a:schemeClr val="bg1"/>
                </a:solidFill>
              </a:rPr>
              <a:t>PROBLEMÁTICA</a:t>
            </a:r>
          </a:p>
          <a:p>
            <a:pPr algn="ctr"/>
            <a:endParaRPr lang="es-ES" dirty="0">
              <a:solidFill>
                <a:schemeClr val="bg1"/>
              </a:solidFill>
            </a:endParaRPr>
          </a:p>
          <a:p>
            <a:pPr algn="just"/>
            <a:r>
              <a:rPr lang="es-ES" dirty="0">
                <a:solidFill>
                  <a:schemeClr val="bg1"/>
                </a:solidFill>
              </a:rPr>
              <a:t>La región productora de materias forestales en Venezuela donde opera CVG PROFORCA  posee graves problemas de desarrollo: </a:t>
            </a:r>
            <a:endParaRPr lang="es-ES" b="1" u="sng" dirty="0">
              <a:solidFill>
                <a:schemeClr val="bg1"/>
              </a:solidFill>
            </a:endParaRPr>
          </a:p>
          <a:p>
            <a:pPr algn="just"/>
            <a:r>
              <a:rPr lang="es-ES" b="1" u="sng" dirty="0">
                <a:solidFill>
                  <a:schemeClr val="bg1"/>
                </a:solidFill>
              </a:rPr>
              <a:t>Eléctrico</a:t>
            </a:r>
            <a:r>
              <a:rPr lang="es-ES" b="1" dirty="0">
                <a:solidFill>
                  <a:schemeClr val="bg1"/>
                </a:solidFill>
              </a:rPr>
              <a:t>: </a:t>
            </a:r>
            <a:r>
              <a:rPr lang="es-ES" dirty="0">
                <a:solidFill>
                  <a:schemeClr val="bg1"/>
                </a:solidFill>
              </a:rPr>
              <a:t>Déficit de electrificación. Aserraderos privados tienen que coordinar la activación de sus maquinaria a distintas horas para no sobre-cargar la red eléctrica.</a:t>
            </a:r>
            <a:endParaRPr lang="es-ES" b="1" u="sng" dirty="0">
              <a:solidFill>
                <a:schemeClr val="bg1"/>
              </a:solidFill>
            </a:endParaRPr>
          </a:p>
          <a:p>
            <a:pPr algn="just"/>
            <a:r>
              <a:rPr lang="es-ES" b="1" u="sng" dirty="0">
                <a:solidFill>
                  <a:schemeClr val="bg1"/>
                </a:solidFill>
              </a:rPr>
              <a:t>Ambiental</a:t>
            </a:r>
            <a:r>
              <a:rPr lang="es-ES" u="sng" dirty="0">
                <a:solidFill>
                  <a:schemeClr val="bg1"/>
                </a:solidFill>
              </a:rPr>
              <a:t>:</a:t>
            </a:r>
            <a:r>
              <a:rPr lang="es-ES" dirty="0">
                <a:solidFill>
                  <a:schemeClr val="bg1"/>
                </a:solidFill>
              </a:rPr>
              <a:t> La zona produce gran cantidad de desechos orgánicos derivados del procesamiento de madera, entre otros.  Quemar estos desechos es actualmente la única opción sin embargo genera un grave problema ambiental.</a:t>
            </a:r>
            <a:endParaRPr lang="es-ES" b="1" u="sng" dirty="0">
              <a:solidFill>
                <a:schemeClr val="bg1"/>
              </a:solidFill>
            </a:endParaRPr>
          </a:p>
        </p:txBody>
      </p:sp>
      <p:pic>
        <p:nvPicPr>
          <p:cNvPr id="10249" name="Picture 9" descr="electricos"/>
          <p:cNvPicPr>
            <a:picLocks noChangeAspect="1" noChangeArrowheads="1"/>
          </p:cNvPicPr>
          <p:nvPr/>
        </p:nvPicPr>
        <p:blipFill>
          <a:blip r:embed="rId4" cstate="print"/>
          <a:srcRect/>
          <a:stretch>
            <a:fillRect/>
          </a:stretch>
        </p:blipFill>
        <p:spPr bwMode="auto">
          <a:xfrm rot="-1186424">
            <a:off x="539750" y="260350"/>
            <a:ext cx="2374900" cy="2447925"/>
          </a:xfrm>
          <a:prstGeom prst="rect">
            <a:avLst/>
          </a:prstGeom>
          <a:noFill/>
        </p:spPr>
      </p:pic>
      <p:pic>
        <p:nvPicPr>
          <p:cNvPr id="10251" name="Picture 11" descr="tablerosg"/>
          <p:cNvPicPr>
            <a:picLocks noChangeAspect="1" noChangeArrowheads="1"/>
          </p:cNvPicPr>
          <p:nvPr/>
        </p:nvPicPr>
        <p:blipFill>
          <a:blip r:embed="rId5" cstate="print"/>
          <a:srcRect/>
          <a:stretch>
            <a:fillRect/>
          </a:stretch>
        </p:blipFill>
        <p:spPr bwMode="auto">
          <a:xfrm rot="790245">
            <a:off x="2339975" y="1989138"/>
            <a:ext cx="2232025" cy="2087562"/>
          </a:xfrm>
          <a:prstGeom prst="rect">
            <a:avLst/>
          </a:prstGeom>
          <a:noFill/>
        </p:spPr>
      </p:pic>
      <p:pic>
        <p:nvPicPr>
          <p:cNvPr id="10253" name="Picture 13" descr="contamina-agua1"/>
          <p:cNvPicPr>
            <a:picLocks noChangeAspect="1" noChangeArrowheads="1"/>
          </p:cNvPicPr>
          <p:nvPr/>
        </p:nvPicPr>
        <p:blipFill>
          <a:blip r:embed="rId6" cstate="print"/>
          <a:srcRect/>
          <a:stretch>
            <a:fillRect/>
          </a:stretch>
        </p:blipFill>
        <p:spPr bwMode="auto">
          <a:xfrm>
            <a:off x="1547813" y="4508500"/>
            <a:ext cx="3101975" cy="2184400"/>
          </a:xfrm>
          <a:prstGeom prst="rect">
            <a:avLst/>
          </a:prstGeom>
          <a:noFill/>
        </p:spPr>
      </p:pic>
    </p:spTree>
  </p:cSld>
  <p:clrMapOvr>
    <a:masterClrMapping/>
  </p:clrMapOvr>
  <p:transition>
    <p:comb/>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untitled"/>
          <p:cNvPicPr>
            <a:picLocks noChangeAspect="1" noChangeArrowheads="1"/>
          </p:cNvPicPr>
          <p:nvPr/>
        </p:nvPicPr>
        <p:blipFill>
          <a:blip r:embed="rId2" cstate="print"/>
          <a:srcRect/>
          <a:stretch>
            <a:fillRect/>
          </a:stretch>
        </p:blipFill>
        <p:spPr bwMode="auto">
          <a:xfrm>
            <a:off x="0" y="-30163"/>
            <a:ext cx="9144000" cy="6888163"/>
          </a:xfrm>
          <a:prstGeom prst="rect">
            <a:avLst/>
          </a:prstGeom>
          <a:noFill/>
        </p:spPr>
      </p:pic>
      <p:sp>
        <p:nvSpPr>
          <p:cNvPr id="20485" name="Text Box 5"/>
          <p:cNvSpPr txBox="1">
            <a:spLocks noChangeArrowheads="1"/>
          </p:cNvSpPr>
          <p:nvPr/>
        </p:nvSpPr>
        <p:spPr bwMode="auto">
          <a:xfrm>
            <a:off x="4572000" y="620713"/>
            <a:ext cx="4284663" cy="4760912"/>
          </a:xfrm>
          <a:prstGeom prst="rect">
            <a:avLst/>
          </a:prstGeom>
          <a:noFill/>
          <a:ln w="9525">
            <a:noFill/>
            <a:miter lim="800000"/>
            <a:headEnd/>
            <a:tailEnd/>
          </a:ln>
          <a:effectLst/>
        </p:spPr>
        <p:txBody>
          <a:bodyPr>
            <a:spAutoFit/>
          </a:bodyPr>
          <a:lstStyle/>
          <a:p>
            <a:r>
              <a:rPr lang="es-ES" b="1" u="sng" dirty="0">
                <a:solidFill>
                  <a:schemeClr val="bg1"/>
                </a:solidFill>
              </a:rPr>
              <a:t>Productivo</a:t>
            </a:r>
            <a:r>
              <a:rPr lang="es-ES" b="1" dirty="0">
                <a:solidFill>
                  <a:schemeClr val="bg1"/>
                </a:solidFill>
              </a:rPr>
              <a:t>: </a:t>
            </a:r>
            <a:r>
              <a:rPr lang="es-ES" dirty="0">
                <a:solidFill>
                  <a:schemeClr val="bg1"/>
                </a:solidFill>
              </a:rPr>
              <a:t>El déficit de electrificación de la región influye directamente en la capacidad productiva del sector aserradero e industrias en la zona.  La capacidad de empleo de la región esta minimizada, ya que con déficit de productividad se requiere menos mano de obra.</a:t>
            </a:r>
            <a:endParaRPr lang="es-ES" b="1" u="sng" dirty="0">
              <a:solidFill>
                <a:schemeClr val="bg1"/>
              </a:solidFill>
            </a:endParaRPr>
          </a:p>
          <a:p>
            <a:r>
              <a:rPr lang="es-ES" b="1" u="sng" dirty="0">
                <a:solidFill>
                  <a:schemeClr val="bg1"/>
                </a:solidFill>
              </a:rPr>
              <a:t>Sociopolítico</a:t>
            </a:r>
            <a:r>
              <a:rPr lang="es-ES" b="1" dirty="0">
                <a:solidFill>
                  <a:schemeClr val="bg1"/>
                </a:solidFill>
              </a:rPr>
              <a:t>: </a:t>
            </a:r>
            <a:r>
              <a:rPr lang="es-ES" dirty="0">
                <a:solidFill>
                  <a:schemeClr val="bg1"/>
                </a:solidFill>
              </a:rPr>
              <a:t>La electrificación influye directamente en la calidad de vida.  Un suministro de energía seguro y económico es necesario para que la población pueda desarrollar distintos proyectos endógenos que eleven su calidad de vida y a su vez le de crecimiento a los proyectos gubernamentales. </a:t>
            </a:r>
          </a:p>
        </p:txBody>
      </p:sp>
      <p:pic>
        <p:nvPicPr>
          <p:cNvPr id="20487" name="Picture 7" descr="Image1055"/>
          <p:cNvPicPr>
            <a:picLocks noChangeAspect="1" noChangeArrowheads="1"/>
          </p:cNvPicPr>
          <p:nvPr/>
        </p:nvPicPr>
        <p:blipFill>
          <a:blip r:embed="rId3" cstate="print"/>
          <a:srcRect/>
          <a:stretch>
            <a:fillRect/>
          </a:stretch>
        </p:blipFill>
        <p:spPr bwMode="auto">
          <a:xfrm rot="-1095258">
            <a:off x="827088" y="981075"/>
            <a:ext cx="3048000" cy="3819525"/>
          </a:xfrm>
          <a:prstGeom prst="rect">
            <a:avLst/>
          </a:prstGeom>
          <a:noFill/>
        </p:spPr>
      </p:pic>
      <p:sp>
        <p:nvSpPr>
          <p:cNvPr id="20490" name="AutoShape 10">
            <a:hlinkClick r:id="rId4"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Tree>
  </p:cSld>
  <p:clrMapOvr>
    <a:masterClrMapping/>
  </p:clrMapOvr>
  <p:transition>
    <p:comb/>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8" name="Picture 4" descr="untitled"/>
          <p:cNvPicPr>
            <a:picLocks noChangeAspect="1" noChangeArrowheads="1"/>
          </p:cNvPicPr>
          <p:nvPr/>
        </p:nvPicPr>
        <p:blipFill>
          <a:blip r:embed="rId2" cstate="print"/>
          <a:srcRect/>
          <a:stretch>
            <a:fillRect/>
          </a:stretch>
        </p:blipFill>
        <p:spPr bwMode="auto">
          <a:xfrm>
            <a:off x="0" y="0"/>
            <a:ext cx="9144000" cy="6888163"/>
          </a:xfrm>
          <a:prstGeom prst="rect">
            <a:avLst/>
          </a:prstGeom>
          <a:noFill/>
        </p:spPr>
      </p:pic>
      <p:sp>
        <p:nvSpPr>
          <p:cNvPr id="21509" name="Text Box 5"/>
          <p:cNvSpPr txBox="1">
            <a:spLocks noChangeArrowheads="1"/>
          </p:cNvSpPr>
          <p:nvPr/>
        </p:nvSpPr>
        <p:spPr bwMode="auto">
          <a:xfrm>
            <a:off x="4572000" y="620713"/>
            <a:ext cx="3743325" cy="5310187"/>
          </a:xfrm>
          <a:prstGeom prst="rect">
            <a:avLst/>
          </a:prstGeom>
          <a:noFill/>
          <a:ln w="9525">
            <a:noFill/>
            <a:miter lim="800000"/>
            <a:headEnd/>
            <a:tailEnd/>
          </a:ln>
          <a:effectLst/>
        </p:spPr>
        <p:txBody>
          <a:bodyPr>
            <a:spAutoFit/>
          </a:bodyPr>
          <a:lstStyle/>
          <a:p>
            <a:pPr algn="ctr"/>
            <a:r>
              <a:rPr lang="es-ES" b="1" u="sng" dirty="0">
                <a:solidFill>
                  <a:schemeClr val="bg1"/>
                </a:solidFill>
              </a:rPr>
              <a:t>PROPUESTA</a:t>
            </a:r>
          </a:p>
          <a:p>
            <a:pPr algn="ctr"/>
            <a:endParaRPr lang="es-ES" dirty="0">
              <a:solidFill>
                <a:schemeClr val="bg1"/>
              </a:solidFill>
            </a:endParaRPr>
          </a:p>
          <a:p>
            <a:r>
              <a:rPr lang="es-ES" dirty="0">
                <a:solidFill>
                  <a:schemeClr val="bg1"/>
                </a:solidFill>
              </a:rPr>
              <a:t>Proyecto llave en mano de una planta de Biomasa generadoras de electricidad.  La tecnología a ser empleada será la de gasificación, modular, pudiéndose instalar una red de plantas de tamaño mediano para fortalecer la red eléctrica regional.</a:t>
            </a:r>
          </a:p>
          <a:p>
            <a:r>
              <a:rPr lang="es-ES" dirty="0">
                <a:solidFill>
                  <a:schemeClr val="bg1"/>
                </a:solidFill>
              </a:rPr>
              <a:t>Plan para la transferencia tecnológica completa.</a:t>
            </a:r>
            <a:endParaRPr lang="es-VE" dirty="0">
              <a:solidFill>
                <a:schemeClr val="bg1"/>
              </a:solidFill>
            </a:endParaRPr>
          </a:p>
          <a:p>
            <a:r>
              <a:rPr lang="es-VE" dirty="0">
                <a:solidFill>
                  <a:schemeClr val="bg1"/>
                </a:solidFill>
              </a:rPr>
              <a:t>Capacitación para el manejo de la Planta Eléctrica.</a:t>
            </a:r>
          </a:p>
          <a:p>
            <a:r>
              <a:rPr lang="es-VE" dirty="0">
                <a:solidFill>
                  <a:schemeClr val="bg1"/>
                </a:solidFill>
              </a:rPr>
              <a:t>Modelo de Gestión Integrada para la provisión de combustible-generación eléctrica.</a:t>
            </a:r>
            <a:endParaRPr lang="es-ES" dirty="0">
              <a:solidFill>
                <a:schemeClr val="bg1"/>
              </a:solidFill>
            </a:endParaRPr>
          </a:p>
          <a:p>
            <a:r>
              <a:rPr lang="es-ES" dirty="0">
                <a:solidFill>
                  <a:schemeClr val="bg1"/>
                </a:solidFill>
              </a:rPr>
              <a:t>Plan de Manejo Forestal Integrado. </a:t>
            </a:r>
          </a:p>
        </p:txBody>
      </p:sp>
      <p:pic>
        <p:nvPicPr>
          <p:cNvPr id="21511" name="Picture 7" descr="ahorro%20energia"/>
          <p:cNvPicPr>
            <a:picLocks noChangeAspect="1" noChangeArrowheads="1"/>
          </p:cNvPicPr>
          <p:nvPr/>
        </p:nvPicPr>
        <p:blipFill>
          <a:blip r:embed="rId3" cstate="print"/>
          <a:srcRect/>
          <a:stretch>
            <a:fillRect/>
          </a:stretch>
        </p:blipFill>
        <p:spPr bwMode="auto">
          <a:xfrm rot="-696250">
            <a:off x="755650" y="260350"/>
            <a:ext cx="2952750" cy="2665413"/>
          </a:xfrm>
          <a:prstGeom prst="rect">
            <a:avLst/>
          </a:prstGeom>
          <a:noFill/>
        </p:spPr>
      </p:pic>
      <p:pic>
        <p:nvPicPr>
          <p:cNvPr id="21513" name="Picture 9" descr="electricidad_venezuela"/>
          <p:cNvPicPr>
            <a:picLocks noChangeAspect="1" noChangeArrowheads="1"/>
          </p:cNvPicPr>
          <p:nvPr/>
        </p:nvPicPr>
        <p:blipFill>
          <a:blip r:embed="rId4" cstate="print"/>
          <a:srcRect/>
          <a:stretch>
            <a:fillRect/>
          </a:stretch>
        </p:blipFill>
        <p:spPr bwMode="auto">
          <a:xfrm rot="-938715">
            <a:off x="971550" y="3789363"/>
            <a:ext cx="3241675" cy="2328862"/>
          </a:xfrm>
          <a:prstGeom prst="rect">
            <a:avLst/>
          </a:prstGeom>
          <a:noFill/>
        </p:spPr>
      </p:pic>
      <p:sp>
        <p:nvSpPr>
          <p:cNvPr id="21514" name="AutoShape 10">
            <a:hlinkClick r:id="rId5" action="ppaction://hlinksldjump" highlightClick="1"/>
          </p:cNvPr>
          <p:cNvSpPr>
            <a:spLocks noChangeArrowheads="1"/>
          </p:cNvSpPr>
          <p:nvPr/>
        </p:nvSpPr>
        <p:spPr bwMode="auto">
          <a:xfrm>
            <a:off x="8459788" y="6308725"/>
            <a:ext cx="433387" cy="360363"/>
          </a:xfrm>
          <a:prstGeom prst="actionButtonForwardNext">
            <a:avLst/>
          </a:prstGeom>
          <a:solidFill>
            <a:schemeClr val="bg1"/>
          </a:solidFill>
          <a:ln w="9525">
            <a:noFill/>
            <a:miter lim="800000"/>
            <a:headEnd/>
            <a:tailEnd/>
          </a:ln>
          <a:effectLst/>
        </p:spPr>
        <p:txBody>
          <a:bodyPr wrap="none" anchor="ctr"/>
          <a:lstStyle/>
          <a:p>
            <a:endParaRPr lang="es-ES"/>
          </a:p>
        </p:txBody>
      </p:sp>
    </p:spTree>
  </p:cSld>
  <p:clrMapOvr>
    <a:masterClrMapping/>
  </p:clrMapOvr>
  <p:transition>
    <p:comb/>
  </p:transition>
  <p:timing>
    <p:tnLst>
      <p:par>
        <p:cTn id="1" dur="indefinite" restart="never" nodeType="tmRoot"/>
      </p:par>
    </p:tnLst>
  </p:timing>
</p:sld>
</file>

<file path=ppt/theme/theme1.xml><?xml version="1.0" encoding="utf-8"?>
<a:theme xmlns:a="http://schemas.openxmlformats.org/drawingml/2006/main" name="Presentac..[3]">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Presentac..[3]</Template>
  <TotalTime>1</TotalTime>
  <Words>1010</Words>
  <Application>Microsoft Office PowerPoint</Application>
  <PresentationFormat>Presentación en pantalla (4:3)</PresentationFormat>
  <Paragraphs>68</Paragraphs>
  <Slides>14</Slides>
  <Notes>0</Notes>
  <HiddenSlides>0</HiddenSlides>
  <MMClips>0</MMClips>
  <ScaleCrop>false</ScaleCrop>
  <HeadingPairs>
    <vt:vector size="4" baseType="variant">
      <vt:variant>
        <vt:lpstr>Tema</vt:lpstr>
      </vt:variant>
      <vt:variant>
        <vt:i4>1</vt:i4>
      </vt:variant>
      <vt:variant>
        <vt:lpstr>Títulos de diapositiva</vt:lpstr>
      </vt:variant>
      <vt:variant>
        <vt:i4>14</vt:i4>
      </vt:variant>
    </vt:vector>
  </HeadingPairs>
  <TitlesOfParts>
    <vt:vector size="15" baseType="lpstr">
      <vt:lpstr>Presentac..[3]</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user</dc:creator>
  <cp:lastModifiedBy>user</cp:lastModifiedBy>
  <cp:revision>1</cp:revision>
  <dcterms:created xsi:type="dcterms:W3CDTF">2010-06-27T15:30:20Z</dcterms:created>
  <dcterms:modified xsi:type="dcterms:W3CDTF">2010-06-27T15:31:25Z</dcterms:modified>
</cp:coreProperties>
</file>